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2"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13"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14"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15"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16"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17"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extLst>
      <p:ext uri="{BB962C8B-B14F-4D97-AF65-F5344CB8AC3E}">
        <p14:creationId xmlns:p14="http://schemas.microsoft.com/office/powerpoint/2010/main" val="1940337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2" name="Group 6"/>
          <p:cNvGrpSpPr/>
          <p:nvPr/>
        </p:nvGrpSpPr>
        <p:grpSpPr>
          <a:xfrm>
            <a:off x="-16934" y="0"/>
            <a:ext cx="12231160" cy="6856214"/>
            <a:chOff x="-16934" y="0"/>
            <a:chExt cx="12231160" cy="6856214"/>
          </a:xfrm>
        </p:grpSpPr>
        <p:pic>
          <p:nvPicPr>
            <p:cNvPr id="2097156" name="Picture 15" descr="HD-PanelTitleR1.png"/>
            <p:cNvPicPr>
              <a:picLocks noChangeAspect="1"/>
            </p:cNvPicPr>
            <p:nvPr/>
          </p:nvPicPr>
          <p:blipFill>
            <a:blip r:embed="rId2"/>
            <a:stretch>
              <a:fillRect/>
            </a:stretch>
          </p:blipFill>
          <p:spPr>
            <a:xfrm>
              <a:off x="0" y="0"/>
              <a:ext cx="12188825" cy="6856214"/>
            </a:xfrm>
            <a:prstGeom prst="rect">
              <a:avLst/>
            </a:prstGeom>
          </p:spPr>
        </p:pic>
        <p:sp>
          <p:nvSpPr>
            <p:cNvPr id="1048594"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097157" name="Picture 16" descr="HDRibbonTitle-UniformTrim.png"/>
            <p:cNvPicPr>
              <a:picLocks noChangeAspect="1"/>
            </p:cNvPicPr>
            <p:nvPr/>
          </p:nvPicPr>
          <p:blipFill rotWithShape="1">
            <a:blip r:embed="rId3"/>
            <a:srcRect/>
            <a:stretch>
              <a:fillRect/>
            </a:stretch>
          </p:blipFill>
          <p:spPr>
            <a:xfrm>
              <a:off x="-16934" y="3147609"/>
              <a:ext cx="2478024" cy="612648"/>
            </a:xfrm>
            <a:prstGeom prst="rect">
              <a:avLst/>
            </a:prstGeom>
          </p:spPr>
        </p:pic>
        <p:pic>
          <p:nvPicPr>
            <p:cNvPr id="2097158" name="Picture 19" descr="HDRibbonTitle-UniformTrim.png"/>
            <p:cNvPicPr>
              <a:picLocks noChangeAspect="1"/>
            </p:cNvPicPr>
            <p:nvPr/>
          </p:nvPicPr>
          <p:blipFill rotWithShape="1">
            <a:blip r:embed="rId3"/>
            <a:srcRect/>
            <a:stretch>
              <a:fillRect/>
            </a:stretch>
          </p:blipFill>
          <p:spPr>
            <a:xfrm>
              <a:off x="9736202" y="3147609"/>
              <a:ext cx="2478024" cy="612648"/>
            </a:xfrm>
            <a:prstGeom prst="rect">
              <a:avLst/>
            </a:prstGeom>
          </p:spPr>
        </p:pic>
      </p:grpSp>
      <p:sp>
        <p:nvSpPr>
          <p:cNvPr id="1048595"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1048596"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48597"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t>4/25/2020</a:t>
            </a:fld>
            <a:endParaRPr lang="en-US" dirty="0"/>
          </a:p>
        </p:txBody>
      </p:sp>
      <p:sp>
        <p:nvSpPr>
          <p:cNvPr id="1048598" name="Footer Placeholder 4"/>
          <p:cNvSpPr>
            <a:spLocks noGrp="1"/>
          </p:cNvSpPr>
          <p:nvPr>
            <p:ph type="ftr" sz="quarter" idx="11"/>
          </p:nvPr>
        </p:nvSpPr>
        <p:spPr>
          <a:xfrm>
            <a:off x="2692397" y="5037663"/>
            <a:ext cx="5214635" cy="279400"/>
          </a:xfrm>
        </p:spPr>
        <p:txBody>
          <a:bodyPr/>
          <a:lstStyle/>
          <a:p>
            <a:endParaRPr lang="en-US" dirty="0"/>
          </a:p>
        </p:txBody>
      </p:sp>
      <p:sp>
        <p:nvSpPr>
          <p:cNvPr id="1048599"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t>‹#›</a:t>
            </a:fld>
            <a:endParaRPr lang="en-US" dirty="0"/>
          </a:p>
        </p:txBody>
      </p:sp>
      <p:cxnSp>
        <p:nvCxnSpPr>
          <p:cNvPr id="3145730" name="Straight Connector 14"/>
          <p:cNvCxnSpPr>
            <a:cxnSpLocks/>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681"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1048682"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048683"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684" name="Date Placeholder 4"/>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85" name="Footer Placeholder 5"/>
          <p:cNvSpPr>
            <a:spLocks noGrp="1"/>
          </p:cNvSpPr>
          <p:nvPr>
            <p:ph type="ftr" sz="quarter" idx="11"/>
          </p:nvPr>
        </p:nvSpPr>
        <p:spPr/>
        <p:txBody>
          <a:bodyPr/>
          <a:lstStyle/>
          <a:p>
            <a:endParaRPr lang="en-US" dirty="0"/>
          </a:p>
        </p:txBody>
      </p:sp>
      <p:sp>
        <p:nvSpPr>
          <p:cNvPr id="1048686"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58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104858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584" name="Date Placeholder 3"/>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585" name="Footer Placeholder 4"/>
          <p:cNvSpPr>
            <a:spLocks noGrp="1"/>
          </p:cNvSpPr>
          <p:nvPr>
            <p:ph type="ftr" sz="quarter" idx="11"/>
          </p:nvPr>
        </p:nvSpPr>
        <p:spPr/>
        <p:txBody>
          <a:bodyPr/>
          <a:lstStyle/>
          <a:p>
            <a:endParaRPr lang="en-US" dirty="0"/>
          </a:p>
        </p:txBody>
      </p:sp>
      <p:sp>
        <p:nvSpPr>
          <p:cNvPr id="104858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3145728" name="Straight Connector 14"/>
          <p:cNvCxnSpPr>
            <a:cxnSpLocks/>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68"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48669"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lvl2pPr>
            <a:lvl3pPr marL="914400" indent="0">
              <a:buFontTx/>
              <a:buNone/>
            </a:lvl3pPr>
            <a:lvl4pPr marL="1371600" indent="0">
              <a:buFontTx/>
              <a:buNone/>
            </a:lvl4pPr>
            <a:lvl5pPr marL="1828800" indent="0">
              <a:buFontTx/>
              <a:buNone/>
            </a:lvl5pPr>
          </a:lstStyle>
          <a:p>
            <a:pPr lvl="0"/>
            <a:r>
              <a:rPr lang="en-US" smtClean="0"/>
              <a:t>Click to edit Master text styles</a:t>
            </a:r>
          </a:p>
        </p:txBody>
      </p:sp>
      <p:sp>
        <p:nvSpPr>
          <p:cNvPr id="1048670"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71" name="Date Placeholder 3"/>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72" name="Footer Placeholder 4"/>
          <p:cNvSpPr>
            <a:spLocks noGrp="1"/>
          </p:cNvSpPr>
          <p:nvPr>
            <p:ph type="ftr" sz="quarter" idx="11"/>
          </p:nvPr>
        </p:nvSpPr>
        <p:spPr/>
        <p:txBody>
          <a:bodyPr/>
          <a:lstStyle/>
          <a:p>
            <a:endParaRPr lang="en-US" dirty="0"/>
          </a:p>
        </p:txBody>
      </p:sp>
      <p:sp>
        <p:nvSpPr>
          <p:cNvPr id="1048673"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104867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04867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3145735" name="Straight Connector 18"/>
          <p:cNvCxnSpPr>
            <a:cxnSpLocks/>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37"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1048638"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39" name="Date Placeholder 3"/>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40" name="Footer Placeholder 4"/>
          <p:cNvSpPr>
            <a:spLocks noGrp="1"/>
          </p:cNvSpPr>
          <p:nvPr>
            <p:ph type="ftr" sz="quarter" idx="11"/>
          </p:nvPr>
        </p:nvSpPr>
        <p:spPr/>
        <p:txBody>
          <a:bodyPr/>
          <a:lstStyle/>
          <a:p>
            <a:endParaRPr lang="en-US" dirty="0"/>
          </a:p>
        </p:txBody>
      </p:sp>
      <p:sp>
        <p:nvSpPr>
          <p:cNvPr id="1048641"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693"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4869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95"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96" name="Date Placeholder 3"/>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97" name="Footer Placeholder 4"/>
          <p:cNvSpPr>
            <a:spLocks noGrp="1"/>
          </p:cNvSpPr>
          <p:nvPr>
            <p:ph type="ftr" sz="quarter" idx="11"/>
          </p:nvPr>
        </p:nvSpPr>
        <p:spPr/>
        <p:txBody>
          <a:bodyPr/>
          <a:lstStyle/>
          <a:p>
            <a:endParaRPr lang="en-US" dirty="0"/>
          </a:p>
        </p:txBody>
      </p:sp>
      <p:sp>
        <p:nvSpPr>
          <p:cNvPr id="1048698"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1048699"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048700"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3145738" name="Straight Connector 25"/>
          <p:cNvCxnSpPr>
            <a:cxnSpLocks/>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644"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48645"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46"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47" name="Date Placeholder 3"/>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48" name="Footer Placeholder 4"/>
          <p:cNvSpPr>
            <a:spLocks noGrp="1"/>
          </p:cNvSpPr>
          <p:nvPr>
            <p:ph type="ftr" sz="quarter" idx="11"/>
          </p:nvPr>
        </p:nvSpPr>
        <p:spPr/>
        <p:txBody>
          <a:bodyPr/>
          <a:lstStyle/>
          <a:p>
            <a:endParaRPr lang="en-US" dirty="0"/>
          </a:p>
        </p:txBody>
      </p:sp>
      <p:sp>
        <p:nvSpPr>
          <p:cNvPr id="1048649"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3145731" name="Straight Connector 14"/>
          <p:cNvCxnSpPr>
            <a:cxnSpLocks/>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7" name="Title 1"/>
          <p:cNvSpPr>
            <a:spLocks noGrp="1"/>
          </p:cNvSpPr>
          <p:nvPr>
            <p:ph type="title"/>
          </p:nvPr>
        </p:nvSpPr>
        <p:spPr/>
        <p:txBody>
          <a:bodyPr/>
          <a:lstStyle>
            <a:lvl1pPr algn="ctr"/>
          </a:lstStyle>
          <a:p>
            <a:r>
              <a:rPr lang="en-US" smtClean="0"/>
              <a:t>Click to edit Master title style</a:t>
            </a:r>
            <a:endParaRPr lang="en-US" dirty="0"/>
          </a:p>
        </p:txBody>
      </p:sp>
      <p:sp>
        <p:nvSpPr>
          <p:cNvPr id="1048708"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709" name="Date Placeholder 3"/>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710" name="Footer Placeholder 4"/>
          <p:cNvSpPr>
            <a:spLocks noGrp="1"/>
          </p:cNvSpPr>
          <p:nvPr>
            <p:ph type="ftr" sz="quarter" idx="11"/>
          </p:nvPr>
        </p:nvSpPr>
        <p:spPr/>
        <p:txBody>
          <a:bodyPr/>
          <a:lstStyle/>
          <a:p>
            <a:endParaRPr lang="en-US" dirty="0"/>
          </a:p>
        </p:txBody>
      </p:sp>
      <p:sp>
        <p:nvSpPr>
          <p:cNvPr id="1048711"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3145740" name="Straight Connector 13"/>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3"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1048664"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65" name="Date Placeholder 3"/>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66" name="Footer Placeholder 4"/>
          <p:cNvSpPr>
            <a:spLocks noGrp="1"/>
          </p:cNvSpPr>
          <p:nvPr>
            <p:ph type="ftr" sz="quarter" idx="11"/>
          </p:nvPr>
        </p:nvSpPr>
        <p:spPr/>
        <p:txBody>
          <a:bodyPr/>
          <a:lstStyle/>
          <a:p>
            <a:endParaRPr lang="en-US" dirty="0"/>
          </a:p>
        </p:txBody>
      </p:sp>
      <p:sp>
        <p:nvSpPr>
          <p:cNvPr id="1048667"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3145734" name="Straight Connector 13"/>
          <p:cNvCxnSpPr>
            <a:cxnSpLocks/>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3145736" name="Straight Connector 6"/>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048676" name="Title 1"/>
          <p:cNvSpPr>
            <a:spLocks noGrp="1"/>
          </p:cNvSpPr>
          <p:nvPr>
            <p:ph type="title"/>
          </p:nvPr>
        </p:nvSpPr>
        <p:spPr/>
        <p:txBody>
          <a:bodyPr/>
          <a:lstStyle/>
          <a:p>
            <a:r>
              <a:rPr lang="en-US" smtClean="0"/>
              <a:t>Click to edit Master title style</a:t>
            </a:r>
            <a:endParaRPr lang="en-US" dirty="0"/>
          </a:p>
        </p:txBody>
      </p:sp>
      <p:sp>
        <p:nvSpPr>
          <p:cNvPr id="1048677"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78" name="Date Placeholder 3"/>
          <p:cNvSpPr>
            <a:spLocks noGrp="1"/>
          </p:cNvSpPr>
          <p:nvPr>
            <p:ph type="dt" sz="half" idx="10"/>
          </p:nvPr>
        </p:nvSpPr>
        <p:spPr/>
        <p:txBody>
          <a:bodyPr/>
          <a:lstStyle/>
          <a:p>
            <a:fld id="{52647F38-B617-4D2F-AE0A-013F0C4D2C57}" type="datetimeFigureOut">
              <a:rPr lang="en-US" dirty="0"/>
              <a:t>4/25/2020</a:t>
            </a:fld>
            <a:endParaRPr lang="en-US" dirty="0"/>
          </a:p>
        </p:txBody>
      </p:sp>
      <p:sp>
        <p:nvSpPr>
          <p:cNvPr id="1048679" name="Footer Placeholder 4"/>
          <p:cNvSpPr>
            <a:spLocks noGrp="1"/>
          </p:cNvSpPr>
          <p:nvPr>
            <p:ph type="ftr" sz="quarter" idx="11"/>
          </p:nvPr>
        </p:nvSpPr>
        <p:spPr/>
        <p:txBody>
          <a:bodyPr/>
          <a:lstStyle/>
          <a:p>
            <a:endParaRPr lang="en-US" dirty="0"/>
          </a:p>
        </p:txBody>
      </p:sp>
      <p:sp>
        <p:nvSpPr>
          <p:cNvPr id="1048680"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50"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1048651"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52" name="Date Placeholder 3"/>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53" name="Footer Placeholder 4"/>
          <p:cNvSpPr>
            <a:spLocks noGrp="1"/>
          </p:cNvSpPr>
          <p:nvPr>
            <p:ph type="ftr" sz="quarter" idx="11"/>
          </p:nvPr>
        </p:nvSpPr>
        <p:spPr/>
        <p:txBody>
          <a:bodyPr/>
          <a:lstStyle/>
          <a:p>
            <a:endParaRPr lang="en-US" dirty="0"/>
          </a:p>
        </p:txBody>
      </p:sp>
      <p:sp>
        <p:nvSpPr>
          <p:cNvPr id="1048654"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cxnSp>
        <p:nvCxnSpPr>
          <p:cNvPr id="3145732" name="Straight Connector 15"/>
          <p:cNvCxnSpPr>
            <a:cxnSpLocks/>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3145737" name="Straight Connector 7"/>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048687" name="Title 1"/>
          <p:cNvSpPr>
            <a:spLocks noGrp="1"/>
          </p:cNvSpPr>
          <p:nvPr>
            <p:ph type="title"/>
          </p:nvPr>
        </p:nvSpPr>
        <p:spPr/>
        <p:txBody>
          <a:bodyPr/>
          <a:lstStyle/>
          <a:p>
            <a:r>
              <a:rPr lang="en-US" smtClean="0"/>
              <a:t>Click to edit Master title style</a:t>
            </a:r>
            <a:endParaRPr lang="en-US" dirty="0"/>
          </a:p>
        </p:txBody>
      </p:sp>
      <p:sp>
        <p:nvSpPr>
          <p:cNvPr id="1048688"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89"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90" name="Date Placeholder 4"/>
          <p:cNvSpPr>
            <a:spLocks noGrp="1"/>
          </p:cNvSpPr>
          <p:nvPr>
            <p:ph type="dt" sz="half" idx="10"/>
          </p:nvPr>
        </p:nvSpPr>
        <p:spPr/>
        <p:txBody>
          <a:bodyPr/>
          <a:lstStyle/>
          <a:p>
            <a:fld id="{05BFA754-D5C3-4E66-96A6-867B257F58DC}" type="datetimeFigureOut">
              <a:rPr lang="en-US" dirty="0"/>
              <a:t>4/25/2020</a:t>
            </a:fld>
            <a:endParaRPr lang="en-US" dirty="0"/>
          </a:p>
        </p:txBody>
      </p:sp>
      <p:sp>
        <p:nvSpPr>
          <p:cNvPr id="1048691" name="Footer Placeholder 5"/>
          <p:cNvSpPr>
            <a:spLocks noGrp="1"/>
          </p:cNvSpPr>
          <p:nvPr>
            <p:ph type="ftr" sz="quarter" idx="11"/>
          </p:nvPr>
        </p:nvSpPr>
        <p:spPr/>
        <p:txBody>
          <a:bodyPr/>
          <a:lstStyle/>
          <a:p>
            <a:endParaRPr lang="en-US" dirty="0"/>
          </a:p>
        </p:txBody>
      </p:sp>
      <p:sp>
        <p:nvSpPr>
          <p:cNvPr id="1048692"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p:txBody>
          <a:bodyPr/>
          <a:lstStyle/>
          <a:p>
            <a:r>
              <a:rPr lang="en-US" smtClean="0"/>
              <a:t>Click to edit Master title style</a:t>
            </a:r>
            <a:endParaRPr lang="en-US" dirty="0"/>
          </a:p>
        </p:txBody>
      </p:sp>
      <p:sp>
        <p:nvSpPr>
          <p:cNvPr id="1048656"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657"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58"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659"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60" name="Date Placeholder 6"/>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61" name="Footer Placeholder 7"/>
          <p:cNvSpPr>
            <a:spLocks noGrp="1"/>
          </p:cNvSpPr>
          <p:nvPr>
            <p:ph type="ftr" sz="quarter" idx="11"/>
          </p:nvPr>
        </p:nvSpPr>
        <p:spPr/>
        <p:txBody>
          <a:bodyPr/>
          <a:lstStyle/>
          <a:p>
            <a:endParaRPr lang="en-US" dirty="0"/>
          </a:p>
        </p:txBody>
      </p:sp>
      <p:sp>
        <p:nvSpPr>
          <p:cNvPr id="1048662"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cxnSp>
        <p:nvCxnSpPr>
          <p:cNvPr id="3145733" name="Straight Connector 17"/>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9" name="Title 1"/>
          <p:cNvSpPr>
            <a:spLocks noGrp="1"/>
          </p:cNvSpPr>
          <p:nvPr>
            <p:ph type="title"/>
          </p:nvPr>
        </p:nvSpPr>
        <p:spPr/>
        <p:txBody>
          <a:bodyPr/>
          <a:lstStyle/>
          <a:p>
            <a:r>
              <a:rPr lang="en-US" smtClean="0"/>
              <a:t>Click to edit Master title style</a:t>
            </a:r>
            <a:endParaRPr lang="en-US" dirty="0"/>
          </a:p>
        </p:txBody>
      </p:sp>
      <p:sp>
        <p:nvSpPr>
          <p:cNvPr id="1048590" name="Date Placeholder 2"/>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591" name="Footer Placeholder 3"/>
          <p:cNvSpPr>
            <a:spLocks noGrp="1"/>
          </p:cNvSpPr>
          <p:nvPr>
            <p:ph type="ftr" sz="quarter" idx="11"/>
          </p:nvPr>
        </p:nvSpPr>
        <p:spPr/>
        <p:txBody>
          <a:bodyPr/>
          <a:lstStyle/>
          <a:p>
            <a:endParaRPr lang="en-US" dirty="0"/>
          </a:p>
        </p:txBody>
      </p:sp>
      <p:sp>
        <p:nvSpPr>
          <p:cNvPr id="1048592"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cxnSp>
        <p:nvCxnSpPr>
          <p:cNvPr id="3145729" name="Straight Connector 13"/>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02" name="Date Placeholder 1"/>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03" name="Footer Placeholder 2"/>
          <p:cNvSpPr>
            <a:spLocks noGrp="1"/>
          </p:cNvSpPr>
          <p:nvPr>
            <p:ph type="ftr" sz="quarter" idx="11"/>
          </p:nvPr>
        </p:nvSpPr>
        <p:spPr/>
        <p:txBody>
          <a:bodyPr/>
          <a:lstStyle/>
          <a:p>
            <a:endParaRPr lang="en-US" dirty="0"/>
          </a:p>
        </p:txBody>
      </p:sp>
      <p:sp>
        <p:nvSpPr>
          <p:cNvPr id="104860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1"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1048702"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703"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704" name="Date Placeholder 4"/>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705" name="Footer Placeholder 5"/>
          <p:cNvSpPr>
            <a:spLocks noGrp="1"/>
          </p:cNvSpPr>
          <p:nvPr>
            <p:ph type="ftr" sz="quarter" idx="11"/>
          </p:nvPr>
        </p:nvSpPr>
        <p:spPr/>
        <p:txBody>
          <a:bodyPr/>
          <a:lstStyle/>
          <a:p>
            <a:endParaRPr lang="en-US" dirty="0"/>
          </a:p>
        </p:txBody>
      </p:sp>
      <p:sp>
        <p:nvSpPr>
          <p:cNvPr id="1048706"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cxnSp>
        <p:nvCxnSpPr>
          <p:cNvPr id="3145739" name="Straight Connector 15"/>
          <p:cNvCxnSpPr>
            <a:cxnSpLocks/>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05"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048606"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048607"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608" name="Date Placeholder 4"/>
          <p:cNvSpPr>
            <a:spLocks noGrp="1"/>
          </p:cNvSpPr>
          <p:nvPr>
            <p:ph type="dt" sz="half" idx="10"/>
          </p:nvPr>
        </p:nvSpPr>
        <p:spPr/>
        <p:txBody>
          <a:bodyPr/>
          <a:lstStyle/>
          <a:p>
            <a:fld id="{B61BEF0D-F0BB-DE4B-95CE-6DB70DBA9567}" type="datetimeFigureOut">
              <a:rPr lang="en-US" dirty="0"/>
              <a:t>4/25/2020</a:t>
            </a:fld>
            <a:endParaRPr lang="en-US" dirty="0"/>
          </a:p>
        </p:txBody>
      </p:sp>
      <p:sp>
        <p:nvSpPr>
          <p:cNvPr id="1048609" name="Footer Placeholder 5"/>
          <p:cNvSpPr>
            <a:spLocks noGrp="1"/>
          </p:cNvSpPr>
          <p:nvPr>
            <p:ph type="ftr" sz="quarter" idx="11"/>
          </p:nvPr>
        </p:nvSpPr>
        <p:spPr/>
        <p:txBody>
          <a:bodyPr/>
          <a:lstStyle/>
          <a:p>
            <a:endParaRPr lang="en-US" dirty="0"/>
          </a:p>
        </p:txBody>
      </p:sp>
      <p:sp>
        <p:nvSpPr>
          <p:cNvPr id="1048610"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2" name="Group 6"/>
          <p:cNvGrpSpPr/>
          <p:nvPr/>
        </p:nvGrpSpPr>
        <p:grpSpPr>
          <a:xfrm>
            <a:off x="-15736" y="0"/>
            <a:ext cx="12229962" cy="6856214"/>
            <a:chOff x="-15736" y="0"/>
            <a:chExt cx="12229962" cy="6856214"/>
          </a:xfrm>
        </p:grpSpPr>
        <p:pic>
          <p:nvPicPr>
            <p:cNvPr id="2097152" name="Picture 7" descr="HD-PanelContent.png"/>
            <p:cNvPicPr>
              <a:picLocks noChangeAspect="1"/>
            </p:cNvPicPr>
            <p:nvPr/>
          </p:nvPicPr>
          <p:blipFill>
            <a:blip r:embed="rId19"/>
            <a:stretch>
              <a:fillRect/>
            </a:stretch>
          </p:blipFill>
          <p:spPr>
            <a:xfrm>
              <a:off x="0" y="0"/>
              <a:ext cx="12188825" cy="6856214"/>
            </a:xfrm>
            <a:prstGeom prst="rect">
              <a:avLst/>
            </a:prstGeom>
          </p:spPr>
        </p:pic>
        <p:sp>
          <p:nvSpPr>
            <p:cNvPr id="1048576"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97153" name="Picture 9" descr="HDRibbonContent-UniformTrim.png"/>
            <p:cNvPicPr>
              <a:picLocks noChangeAspect="1"/>
            </p:cNvPicPr>
            <p:nvPr/>
          </p:nvPicPr>
          <p:blipFill rotWithShape="1">
            <a:blip r:embed="rId20"/>
            <a:srcRect/>
            <a:stretch>
              <a:fillRect/>
            </a:stretch>
          </p:blipFill>
          <p:spPr>
            <a:xfrm>
              <a:off x="-15736" y="3153832"/>
              <a:ext cx="777240" cy="606425"/>
            </a:xfrm>
            <a:prstGeom prst="rect">
              <a:avLst/>
            </a:prstGeom>
          </p:spPr>
        </p:pic>
        <p:pic>
          <p:nvPicPr>
            <p:cNvPr id="2097154" name="Picture 10" descr="HDRibbonContent-UniformTrim.png"/>
            <p:cNvPicPr>
              <a:picLocks noChangeAspect="1"/>
            </p:cNvPicPr>
            <p:nvPr/>
          </p:nvPicPr>
          <p:blipFill rotWithShape="1">
            <a:blip r:embed="rId20"/>
            <a:srcRect/>
            <a:stretch>
              <a:fillRect/>
            </a:stretch>
          </p:blipFill>
          <p:spPr>
            <a:xfrm>
              <a:off x="11436986" y="3153832"/>
              <a:ext cx="777240" cy="606425"/>
            </a:xfrm>
            <a:prstGeom prst="rect">
              <a:avLst/>
            </a:prstGeom>
          </p:spPr>
        </p:pic>
      </p:grpSp>
      <p:sp>
        <p:nvSpPr>
          <p:cNvPr id="1048577"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1048578"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579"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t>4/25/2020</a:t>
            </a:fld>
            <a:endParaRPr lang="en-US" dirty="0"/>
          </a:p>
        </p:txBody>
      </p:sp>
      <p:sp>
        <p:nvSpPr>
          <p:cNvPr id="1048580"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1048581"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Title 1"/>
          <p:cNvSpPr>
            <a:spLocks noGrp="1"/>
          </p:cNvSpPr>
          <p:nvPr>
            <p:ph type="title"/>
          </p:nvPr>
        </p:nvSpPr>
        <p:spPr>
          <a:xfrm>
            <a:off x="1303868" y="850004"/>
            <a:ext cx="9592732" cy="1146220"/>
          </a:xfrm>
        </p:spPr>
        <p:txBody>
          <a:bodyPr>
            <a:normAutofit fontScale="90000"/>
          </a:bodyPr>
          <a:lstStyle/>
          <a:p>
            <a:r>
              <a:rPr lang="en-IN" sz="2700" b="1" dirty="0" smtClean="0"/>
              <a:t/>
            </a:r>
            <a:br>
              <a:rPr lang="en-IN" sz="2700" b="1" dirty="0" smtClean="0"/>
            </a:br>
            <a:r>
              <a:rPr lang="en-IN" sz="2700" b="1" dirty="0" smtClean="0"/>
              <a:t>ATAL </a:t>
            </a:r>
            <a:r>
              <a:rPr lang="en-IN" sz="2700" b="1" dirty="0"/>
              <a:t>BIHARI VAJPAYEE - INDIAN INSTITUTE OF INFORMATION TECHNOLOGY AND MANAGEMENT GWALIOR</a:t>
            </a:r>
            <a:r>
              <a:rPr lang="en-IN" b="1" dirty="0"/>
              <a:t/>
            </a:r>
            <a:br>
              <a:rPr lang="en-IN" b="1" dirty="0"/>
            </a:br>
            <a:r>
              <a:rPr lang="en-IN" b="1" dirty="0" smtClean="0"/>
              <a:t/>
            </a:r>
            <a:br>
              <a:rPr lang="en-IN" b="1" dirty="0" smtClean="0"/>
            </a:br>
            <a:endParaRPr lang="en-IN" b="1" dirty="0"/>
          </a:p>
        </p:txBody>
      </p:sp>
      <p:sp>
        <p:nvSpPr>
          <p:cNvPr id="1048588" name="Text Placeholder 2"/>
          <p:cNvSpPr>
            <a:spLocks noGrp="1"/>
          </p:cNvSpPr>
          <p:nvPr>
            <p:ph type="body" idx="1"/>
          </p:nvPr>
        </p:nvSpPr>
        <p:spPr>
          <a:xfrm>
            <a:off x="1303868" y="3812147"/>
            <a:ext cx="9592732" cy="2421230"/>
          </a:xfrm>
        </p:spPr>
        <p:txBody>
          <a:bodyPr/>
          <a:lstStyle/>
          <a:p>
            <a:r>
              <a:rPr lang="en-IN" sz="2400" b="1" dirty="0" smtClean="0"/>
              <a:t>Mini project on ‘‘</a:t>
            </a:r>
            <a:r>
              <a:rPr lang="en-IN" sz="2400" b="1" u="sng" dirty="0" smtClean="0"/>
              <a:t>GWALIOR MELA’’ </a:t>
            </a:r>
            <a:r>
              <a:rPr lang="en-IN" sz="2400" b="1" dirty="0" smtClean="0"/>
              <a:t>under Supervision of</a:t>
            </a:r>
          </a:p>
          <a:p>
            <a:endParaRPr lang="en-IN" b="1" dirty="0" smtClean="0"/>
          </a:p>
          <a:p>
            <a:pPr algn="l"/>
            <a:r>
              <a:rPr lang="en-IN" sz="1800" b="1" dirty="0" smtClean="0"/>
              <a:t>                                                                                                      DR. ARUN KUMAR   </a:t>
            </a:r>
          </a:p>
          <a:p>
            <a:pPr algn="l"/>
            <a:r>
              <a:rPr lang="en-IN" sz="1800" b="1" dirty="0"/>
              <a:t> </a:t>
            </a:r>
            <a:r>
              <a:rPr lang="en-IN" sz="1800" b="1" dirty="0" smtClean="0"/>
              <a:t>                                                                                                     DR. SOMESH KUMAR         </a:t>
            </a:r>
            <a:endParaRPr lang="en-IN" sz="1800" b="1" dirty="0"/>
          </a:p>
        </p:txBody>
      </p:sp>
      <p:pic>
        <p:nvPicPr>
          <p:cNvPr id="2097155" name="Picture 2" descr="https://lh3.googleusercontent.com/jEBZRhuLK6rtnCewvC3_-Zj4MepcPKUHLQaZ4AetkQJzse3dtLGy2tngHZmzAASQpGG2-pcHmpAVLw2Jr8-H4YgE9udmuXJ1s1HAEbYvYZsIzwYEOmIQN6Ay6-Cq3UcufDKc2Vz1"/>
          <p:cNvPicPr>
            <a:picLocks noChangeAspect="1" noChangeArrowheads="1"/>
          </p:cNvPicPr>
          <p:nvPr/>
        </p:nvPicPr>
        <p:blipFill>
          <a:blip r:embed="rId2"/>
          <a:srcRect/>
          <a:stretch>
            <a:fillRect/>
          </a:stretch>
        </p:blipFill>
        <p:spPr bwMode="auto">
          <a:xfrm>
            <a:off x="5443673" y="2125015"/>
            <a:ext cx="957127" cy="148751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itle 1"/>
          <p:cNvSpPr>
            <a:spLocks noGrp="1"/>
          </p:cNvSpPr>
          <p:nvPr>
            <p:ph type="title"/>
          </p:nvPr>
        </p:nvSpPr>
        <p:spPr>
          <a:xfrm>
            <a:off x="1295399" y="734096"/>
            <a:ext cx="8183452" cy="861097"/>
          </a:xfrm>
        </p:spPr>
        <p:txBody>
          <a:bodyPr>
            <a:normAutofit/>
          </a:bodyPr>
          <a:lstStyle/>
          <a:p>
            <a:r>
              <a:rPr lang="en-IN" sz="2400" b="1" dirty="0" smtClean="0">
                <a:solidFill>
                  <a:srgbClr val="002060"/>
                </a:solidFill>
              </a:rPr>
              <a:t>F.  </a:t>
            </a:r>
            <a:r>
              <a:rPr lang="en-US" sz="2400" b="1" dirty="0" smtClean="0">
                <a:solidFill>
                  <a:srgbClr val="002060"/>
                </a:solidFill>
              </a:rPr>
              <a:t>Summary </a:t>
            </a:r>
            <a:r>
              <a:rPr lang="en-US" sz="2400" b="1" dirty="0">
                <a:solidFill>
                  <a:srgbClr val="002060"/>
                </a:solidFill>
              </a:rPr>
              <a:t>of Interviews of Various Shop owners/Other working people </a:t>
            </a:r>
            <a:endParaRPr lang="en-IN" sz="2400" b="1" dirty="0">
              <a:solidFill>
                <a:srgbClr val="002060"/>
              </a:solidFill>
            </a:endParaRPr>
          </a:p>
        </p:txBody>
      </p:sp>
      <p:pic>
        <p:nvPicPr>
          <p:cNvPr id="2097163" name="Picture Placeholder 4"/>
          <p:cNvPicPr>
            <a:picLocks noGrp="1" noChangeAspect="1"/>
          </p:cNvPicPr>
          <p:nvPr>
            <p:ph type="pic" idx="1"/>
          </p:nvPr>
        </p:nvPicPr>
        <p:blipFill>
          <a:blip r:embed="rId2"/>
          <a:srcRect l="21654" r="21654"/>
          <a:stretch>
            <a:fillRect/>
          </a:stretch>
        </p:blipFill>
        <p:spPr>
          <a:xfrm>
            <a:off x="8094663" y="1595438"/>
            <a:ext cx="3394075" cy="4489450"/>
          </a:xfrm>
        </p:spPr>
      </p:pic>
      <p:sp>
        <p:nvSpPr>
          <p:cNvPr id="1048622" name="Text Placeholder 3"/>
          <p:cNvSpPr>
            <a:spLocks noGrp="1"/>
          </p:cNvSpPr>
          <p:nvPr>
            <p:ph type="body" sz="half" idx="2"/>
          </p:nvPr>
        </p:nvSpPr>
        <p:spPr>
          <a:xfrm>
            <a:off x="695458" y="1764405"/>
            <a:ext cx="7302321" cy="4443212"/>
          </a:xfrm>
        </p:spPr>
        <p:txBody>
          <a:bodyPr>
            <a:normAutofit/>
          </a:bodyPr>
          <a:lstStyle/>
          <a:p>
            <a:pPr marL="285750" indent="-285750" algn="l">
              <a:buFont typeface="Wingdings" panose="05000000000000000000" pitchFamily="2" charset="2"/>
              <a:buChar char="à"/>
            </a:pPr>
            <a:r>
              <a:rPr lang="en-US" b="1" dirty="0" smtClean="0">
                <a:latin typeface="Arial" panose="020B0604020202020204" pitchFamily="34" charset="0"/>
                <a:cs typeface="Arial" panose="020B0604020202020204" pitchFamily="34" charset="0"/>
                <a:sym typeface="Wingdings" panose="05000000000000000000" pitchFamily="2" charset="2"/>
              </a:rPr>
              <a:t>Mickey </a:t>
            </a:r>
            <a:r>
              <a:rPr lang="en-US" b="1" dirty="0">
                <a:latin typeface="Arial" panose="020B0604020202020204" pitchFamily="34" charset="0"/>
                <a:cs typeface="Arial" panose="020B0604020202020204" pitchFamily="34" charset="0"/>
                <a:sym typeface="Wingdings" panose="05000000000000000000" pitchFamily="2" charset="2"/>
              </a:rPr>
              <a:t>Mouse Air Balloon Shop Owners </a:t>
            </a:r>
            <a:r>
              <a:rPr lang="en-US" dirty="0" smtClean="0">
                <a:latin typeface="Arial" panose="020B0604020202020204" pitchFamily="34" charset="0"/>
                <a:cs typeface="Arial" panose="020B0604020202020204" pitchFamily="34" charset="0"/>
                <a:sym typeface="Wingdings" panose="05000000000000000000" pitchFamily="2" charset="2"/>
              </a:rPr>
              <a:t>- They </a:t>
            </a:r>
            <a:r>
              <a:rPr lang="en-US" dirty="0">
                <a:latin typeface="Arial" panose="020B0604020202020204" pitchFamily="34" charset="0"/>
                <a:cs typeface="Arial" panose="020B0604020202020204" pitchFamily="34" charset="0"/>
                <a:sym typeface="Wingdings" panose="05000000000000000000" pitchFamily="2" charset="2"/>
              </a:rPr>
              <a:t>pay a rent of about </a:t>
            </a:r>
            <a:r>
              <a:rPr lang="en-US" dirty="0" smtClean="0">
                <a:latin typeface="Arial" panose="020B0604020202020204" pitchFamily="34" charset="0"/>
                <a:cs typeface="Arial" panose="020B0604020202020204" pitchFamily="34" charset="0"/>
                <a:sym typeface="Wingdings" panose="05000000000000000000" pitchFamily="2" charset="2"/>
              </a:rPr>
              <a:t>Rs18,000 </a:t>
            </a:r>
            <a:r>
              <a:rPr lang="en-US" dirty="0">
                <a:latin typeface="Arial" panose="020B0604020202020204" pitchFamily="34" charset="0"/>
                <a:cs typeface="Arial" panose="020B0604020202020204" pitchFamily="34" charset="0"/>
                <a:sym typeface="Wingdings" panose="05000000000000000000" pitchFamily="2" charset="2"/>
              </a:rPr>
              <a:t>to </a:t>
            </a:r>
            <a:r>
              <a:rPr lang="en-US" dirty="0" smtClean="0">
                <a:latin typeface="Arial" panose="020B0604020202020204" pitchFamily="34" charset="0"/>
                <a:cs typeface="Arial" panose="020B0604020202020204" pitchFamily="34" charset="0"/>
                <a:sym typeface="Wingdings" panose="05000000000000000000" pitchFamily="2" charset="2"/>
              </a:rPr>
              <a:t>Rs40,000 </a:t>
            </a:r>
            <a:r>
              <a:rPr lang="en-US" dirty="0">
                <a:latin typeface="Arial" panose="020B0604020202020204" pitchFamily="34" charset="0"/>
                <a:cs typeface="Arial" panose="020B0604020202020204" pitchFamily="34" charset="0"/>
                <a:sym typeface="Wingdings" panose="05000000000000000000" pitchFamily="2" charset="2"/>
              </a:rPr>
              <a:t>depending on the space they have acquired, their total earnings amount to </a:t>
            </a:r>
            <a:r>
              <a:rPr lang="en-US" dirty="0" smtClean="0">
                <a:latin typeface="Arial" panose="020B0604020202020204" pitchFamily="34" charset="0"/>
                <a:cs typeface="Arial" panose="020B0604020202020204" pitchFamily="34" charset="0"/>
                <a:sym typeface="Wingdings" panose="05000000000000000000" pitchFamily="2" charset="2"/>
              </a:rPr>
              <a:t>Rs60,000 </a:t>
            </a:r>
            <a:r>
              <a:rPr lang="en-US" dirty="0">
                <a:latin typeface="Arial" panose="020B0604020202020204" pitchFamily="34" charset="0"/>
                <a:cs typeface="Arial" panose="020B0604020202020204" pitchFamily="34" charset="0"/>
                <a:sym typeface="Wingdings" panose="05000000000000000000" pitchFamily="2" charset="2"/>
              </a:rPr>
              <a:t>to </a:t>
            </a:r>
            <a:r>
              <a:rPr lang="en-US" dirty="0" err="1" smtClean="0">
                <a:latin typeface="Arial" panose="020B0604020202020204" pitchFamily="34" charset="0"/>
                <a:cs typeface="Arial" panose="020B0604020202020204" pitchFamily="34" charset="0"/>
                <a:sym typeface="Wingdings" panose="05000000000000000000" pitchFamily="2" charset="2"/>
              </a:rPr>
              <a:t>Rs</a:t>
            </a:r>
            <a:r>
              <a:rPr lang="en-US" dirty="0" smtClean="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sym typeface="Wingdings" panose="05000000000000000000" pitchFamily="2" charset="2"/>
              </a:rPr>
              <a:t>80,000</a:t>
            </a:r>
            <a:r>
              <a:rPr lang="en-US" dirty="0" smtClean="0">
                <a:latin typeface="Arial" panose="020B0604020202020204" pitchFamily="34" charset="0"/>
                <a:cs typeface="Arial" panose="020B0604020202020204" pitchFamily="34" charset="0"/>
                <a:sym typeface="Wingdings" panose="05000000000000000000" pitchFamily="2" charset="2"/>
              </a:rPr>
              <a:t>.</a:t>
            </a:r>
          </a:p>
          <a:p>
            <a:pPr marL="285750" indent="-285750" algn="l">
              <a:buFont typeface="Wingdings" panose="05000000000000000000" pitchFamily="2" charset="2"/>
              <a:buChar char="à"/>
            </a:pPr>
            <a:r>
              <a:rPr lang="en-US" b="1" dirty="0">
                <a:latin typeface="Arial" panose="020B0604020202020204" pitchFamily="34" charset="0"/>
                <a:cs typeface="Arial" panose="020B0604020202020204" pitchFamily="34" charset="0"/>
                <a:sym typeface="Wingdings" panose="05000000000000000000" pitchFamily="2" charset="2"/>
              </a:rPr>
              <a:t>  Giant Wheel Owners </a:t>
            </a:r>
            <a:r>
              <a:rPr lang="en-US" dirty="0" smtClean="0">
                <a:latin typeface="Arial" panose="020B0604020202020204" pitchFamily="34" charset="0"/>
                <a:cs typeface="Arial" panose="020B0604020202020204" pitchFamily="34" charset="0"/>
                <a:sym typeface="Wingdings" panose="05000000000000000000" pitchFamily="2" charset="2"/>
              </a:rPr>
              <a:t>-The </a:t>
            </a:r>
            <a:r>
              <a:rPr lang="en-US" dirty="0">
                <a:latin typeface="Arial" panose="020B0604020202020204" pitchFamily="34" charset="0"/>
                <a:cs typeface="Arial" panose="020B0604020202020204" pitchFamily="34" charset="0"/>
                <a:sym typeface="Wingdings" panose="05000000000000000000" pitchFamily="2" charset="2"/>
              </a:rPr>
              <a:t>‘highest’ ROI amongst all the categories of stalls/rides interviewed was of ‘Giant Wheel’ owners. A few refused to disclose their daily or average sales, but the ones who agreed to give an estimate said that the overall earnings are close to 8-10 Lakhs. Typically managed by a staff of 10, the individuals easily earn over 75k in profits every </a:t>
            </a:r>
            <a:r>
              <a:rPr lang="en-US" dirty="0" err="1">
                <a:latin typeface="Arial" panose="020B0604020202020204" pitchFamily="34" charset="0"/>
                <a:cs typeface="Arial" panose="020B0604020202020204" pitchFamily="34" charset="0"/>
                <a:sym typeface="Wingdings" panose="05000000000000000000" pitchFamily="2" charset="2"/>
              </a:rPr>
              <a:t>mela</a:t>
            </a:r>
            <a:r>
              <a:rPr lang="en-US" dirty="0">
                <a:latin typeface="Arial" panose="020B0604020202020204" pitchFamily="34" charset="0"/>
                <a:cs typeface="Arial" panose="020B0604020202020204" pitchFamily="34" charset="0"/>
                <a:sym typeface="Wingdings" panose="05000000000000000000" pitchFamily="2" charset="2"/>
              </a:rPr>
              <a:t> season</a:t>
            </a:r>
            <a:r>
              <a:rPr lang="en-US" dirty="0" smtClean="0">
                <a:latin typeface="Arial" panose="020B0604020202020204" pitchFamily="34" charset="0"/>
                <a:cs typeface="Arial" panose="020B0604020202020204" pitchFamily="34" charset="0"/>
                <a:sym typeface="Wingdings" panose="05000000000000000000" pitchFamily="2" charset="2"/>
              </a:rPr>
              <a:t>.</a:t>
            </a: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sym typeface="Wingdings" panose="05000000000000000000" pitchFamily="2" charset="2"/>
              </a:rPr>
              <a:t> </a:t>
            </a:r>
            <a:r>
              <a:rPr lang="en-US" b="1" dirty="0">
                <a:latin typeface="Arial" panose="020B0604020202020204" pitchFamily="34" charset="0"/>
                <a:cs typeface="Arial" panose="020B0604020202020204" pitchFamily="34" charset="0"/>
                <a:sym typeface="Wingdings" panose="05000000000000000000" pitchFamily="2" charset="2"/>
              </a:rPr>
              <a:t>Coca Cola / Pizza Hut Stores </a:t>
            </a:r>
            <a:r>
              <a:rPr lang="en-US" dirty="0" smtClean="0">
                <a:latin typeface="Arial" panose="020B0604020202020204" pitchFamily="34" charset="0"/>
                <a:cs typeface="Arial" panose="020B0604020202020204" pitchFamily="34" charset="0"/>
                <a:sym typeface="Wingdings" panose="05000000000000000000" pitchFamily="2" charset="2"/>
              </a:rPr>
              <a:t>-Mainly </a:t>
            </a:r>
            <a:r>
              <a:rPr lang="en-US" dirty="0">
                <a:latin typeface="Arial" panose="020B0604020202020204" pitchFamily="34" charset="0"/>
                <a:cs typeface="Arial" panose="020B0604020202020204" pitchFamily="34" charset="0"/>
                <a:sym typeface="Wingdings" panose="05000000000000000000" pitchFamily="2" charset="2"/>
              </a:rPr>
              <a:t>promotional and advertising purposes </a:t>
            </a:r>
            <a:r>
              <a:rPr lang="en-US" dirty="0" smtClean="0">
                <a:latin typeface="Arial" panose="020B0604020202020204" pitchFamily="34" charset="0"/>
                <a:cs typeface="Arial" panose="020B0604020202020204" pitchFamily="34" charset="0"/>
                <a:sym typeface="Wingdings" panose="05000000000000000000" pitchFamily="2" charset="2"/>
              </a:rPr>
              <a:t>.</a:t>
            </a: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sym typeface="Wingdings" panose="05000000000000000000" pitchFamily="2" charset="2"/>
              </a:rPr>
              <a:t> </a:t>
            </a:r>
            <a:r>
              <a:rPr lang="en-US" b="1" dirty="0">
                <a:latin typeface="Arial" panose="020B0604020202020204" pitchFamily="34" charset="0"/>
                <a:cs typeface="Arial" panose="020B0604020202020204" pitchFamily="34" charset="0"/>
                <a:sym typeface="Wingdings" panose="05000000000000000000" pitchFamily="2" charset="2"/>
              </a:rPr>
              <a:t>Small Food Stalls </a:t>
            </a:r>
            <a:r>
              <a:rPr lang="en-US" dirty="0" smtClean="0">
                <a:latin typeface="Arial" panose="020B0604020202020204" pitchFamily="34" charset="0"/>
                <a:cs typeface="Arial" panose="020B0604020202020204" pitchFamily="34" charset="0"/>
                <a:sym typeface="Wingdings" panose="05000000000000000000" pitchFamily="2" charset="2"/>
              </a:rPr>
              <a:t>-Their </a:t>
            </a:r>
            <a:r>
              <a:rPr lang="en-US" dirty="0">
                <a:latin typeface="Arial" panose="020B0604020202020204" pitchFamily="34" charset="0"/>
                <a:cs typeface="Arial" panose="020B0604020202020204" pitchFamily="34" charset="0"/>
                <a:sym typeface="Wingdings" panose="05000000000000000000" pitchFamily="2" charset="2"/>
              </a:rPr>
              <a:t>rent is very small compared to shop and ride owners, typically in the range of 5-10k.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285750" indent="-285750" algn="l">
              <a:buFont typeface="Wingdings" panose="05000000000000000000" pitchFamily="2" charset="2"/>
              <a:buChar char="à"/>
            </a:pPr>
            <a:endParaRPr lang="en-US" dirty="0" smtClean="0">
              <a:latin typeface="Arial" panose="020B0604020202020204" pitchFamily="34" charset="0"/>
              <a:cs typeface="Arial" panose="020B0604020202020204" pitchFamily="34" charset="0"/>
              <a:sym typeface="Wingdings" panose="05000000000000000000" pitchFamily="2" charset="2"/>
            </a:endParaRPr>
          </a:p>
          <a:p>
            <a:pPr algn="l"/>
            <a:endParaRPr lang="en-US" dirty="0">
              <a:latin typeface="Arial" panose="020B0604020202020204" pitchFamily="34" charset="0"/>
              <a:cs typeface="Arial" panose="020B0604020202020204" pitchFamily="34" charset="0"/>
              <a:sym typeface="Wingdings" panose="05000000000000000000" pitchFamily="2" charset="2"/>
            </a:endParaRPr>
          </a:p>
          <a:p>
            <a:pPr algn="l"/>
            <a:endParaRPr lang="en-US" dirty="0" smtClean="0">
              <a:latin typeface="Arial" panose="020B0604020202020204" pitchFamily="34" charset="0"/>
              <a:cs typeface="Arial" panose="020B0604020202020204" pitchFamily="34" charset="0"/>
              <a:sym typeface="Wingdings" panose="05000000000000000000" pitchFamily="2" charset="2"/>
            </a:endParaRPr>
          </a:p>
          <a:p>
            <a:pPr algn="l"/>
            <a:endParaRPr lang="en-US" dirty="0" smtClean="0">
              <a:latin typeface="Arial" panose="020B0604020202020204" pitchFamily="34" charset="0"/>
              <a:cs typeface="Arial" panose="020B0604020202020204" pitchFamily="34" charset="0"/>
              <a:sym typeface="Wingdings" panose="05000000000000000000" pitchFamily="2" charset="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title"/>
          </p:nvPr>
        </p:nvSpPr>
        <p:spPr>
          <a:xfrm>
            <a:off x="1295399" y="746976"/>
            <a:ext cx="9509976" cy="463638"/>
          </a:xfrm>
        </p:spPr>
        <p:txBody>
          <a:bodyPr>
            <a:normAutofit/>
          </a:bodyPr>
          <a:lstStyle/>
          <a:p>
            <a:r>
              <a:rPr lang="en-IN" sz="2400" b="1" dirty="0">
                <a:solidFill>
                  <a:srgbClr val="002060"/>
                </a:solidFill>
              </a:rPr>
              <a:t>G. SWOT analysis </a:t>
            </a:r>
          </a:p>
        </p:txBody>
      </p:sp>
      <p:sp>
        <p:nvSpPr>
          <p:cNvPr id="1048624" name="Text Placeholder 3"/>
          <p:cNvSpPr>
            <a:spLocks noGrp="1"/>
          </p:cNvSpPr>
          <p:nvPr>
            <p:ph type="body" sz="half" idx="2"/>
          </p:nvPr>
        </p:nvSpPr>
        <p:spPr>
          <a:xfrm>
            <a:off x="759854" y="1712891"/>
            <a:ext cx="10908405" cy="4417454"/>
          </a:xfrm>
        </p:spPr>
        <p:txBody>
          <a:bodyPr>
            <a:normAutofit/>
          </a:bodyPr>
          <a:lstStyle/>
          <a:p>
            <a:endParaRPr lang="en-US" dirty="0" smtClean="0">
              <a:latin typeface="Arial" panose="020B0604020202020204" pitchFamily="34" charset="0"/>
              <a:cs typeface="Arial" panose="020B0604020202020204" pitchFamily="34" charset="0"/>
            </a:endParaRPr>
          </a:p>
          <a:p>
            <a:endParaRPr lang="en-US" dirty="0"/>
          </a:p>
          <a:p>
            <a:endParaRPr lang="en-IN" dirty="0"/>
          </a:p>
        </p:txBody>
      </p:sp>
      <p:sp>
        <p:nvSpPr>
          <p:cNvPr id="1048625" name="Rectangle 6"/>
          <p:cNvSpPr/>
          <p:nvPr/>
        </p:nvSpPr>
        <p:spPr>
          <a:xfrm>
            <a:off x="759854" y="1617397"/>
            <a:ext cx="10738296" cy="3754874"/>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Strengths </a:t>
            </a:r>
            <a:endParaRPr lang="en-US" sz="2000" b="1"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Famous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Organized over a huge area to exposure to many people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Source of livelihood for vendors and handicrafts (</a:t>
            </a:r>
            <a:r>
              <a:rPr lang="en-US" sz="2000" dirty="0" err="1">
                <a:latin typeface="Arial" panose="020B0604020202020204" pitchFamily="34" charset="0"/>
                <a:cs typeface="Arial" panose="020B0604020202020204" pitchFamily="34" charset="0"/>
              </a:rPr>
              <a:t>wo</a:t>
            </a:r>
            <a:r>
              <a:rPr lang="en-US" sz="2000" dirty="0">
                <a:latin typeface="Arial" panose="020B0604020202020204" pitchFamily="34" charset="0"/>
                <a:cs typeface="Arial" panose="020B0604020202020204" pitchFamily="34" charset="0"/>
              </a:rPr>
              <a:t>)man.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Source of enjoyment for children and grownups. </a:t>
            </a:r>
          </a:p>
          <a:p>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 </a:t>
            </a:r>
          </a:p>
          <a:p>
            <a:pPr algn="just"/>
            <a:r>
              <a:rPr lang="en-US" sz="2000" b="1" dirty="0" smtClean="0">
                <a:latin typeface="Arial" panose="020B0604020202020204" pitchFamily="34" charset="0"/>
                <a:cs typeface="Arial" panose="020B0604020202020204" pitchFamily="34" charset="0"/>
              </a:rPr>
              <a:t>Weakness</a:t>
            </a:r>
            <a:r>
              <a:rPr lang="en-US" sz="2000" dirty="0" smtClean="0">
                <a:latin typeface="Arial" panose="020B0604020202020204" pitchFamily="34" charset="0"/>
                <a:cs typeface="Arial" panose="020B0604020202020204" pitchFamily="34" charset="0"/>
              </a:rPr>
              <a:t> </a:t>
            </a:r>
          </a:p>
          <a:p>
            <a:pPr algn="just"/>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Certain aspects are unplanned (like waste disposal management</a:t>
            </a:r>
            <a:r>
              <a:rPr lang="en-US" sz="2000" dirty="0" smtClean="0">
                <a:latin typeface="Arial" panose="020B0604020202020204" pitchFamily="34" charset="0"/>
                <a:cs typeface="Arial" panose="020B0604020202020204" pitchFamily="34" charset="0"/>
              </a:rPr>
              <a:t>)</a:t>
            </a:r>
          </a:p>
          <a:p>
            <a:pPr algn="just"/>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Too much dust arises from rides as the ground is covered with sand</a:t>
            </a:r>
            <a:r>
              <a:rPr lang="en-US" sz="2000" dirty="0" smtClean="0">
                <a:latin typeface="Arial" panose="020B0604020202020204" pitchFamily="34" charset="0"/>
                <a:cs typeface="Arial" panose="020B0604020202020204" pitchFamily="34" charset="0"/>
              </a:rPr>
              <a:t>.</a:t>
            </a:r>
          </a:p>
          <a:p>
            <a:pPr algn="just"/>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Parking can be a major issue (along with traffic management). </a:t>
            </a:r>
            <a:endParaRPr lang="en-US" sz="2000" dirty="0" smtClean="0">
              <a:latin typeface="Arial" panose="020B0604020202020204" pitchFamily="34" charset="0"/>
              <a:cs typeface="Arial" panose="020B0604020202020204" pitchFamily="34" charset="0"/>
            </a:endParaRPr>
          </a:p>
          <a:p>
            <a:pPr algn="just"/>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ext Placeholder 3"/>
          <p:cNvSpPr>
            <a:spLocks noGrp="1"/>
          </p:cNvSpPr>
          <p:nvPr>
            <p:ph type="body" sz="half" idx="2"/>
          </p:nvPr>
        </p:nvSpPr>
        <p:spPr>
          <a:xfrm>
            <a:off x="759854" y="1712891"/>
            <a:ext cx="10908405" cy="4417454"/>
          </a:xfrm>
        </p:spPr>
        <p:txBody>
          <a:bodyPr>
            <a:normAutofit/>
          </a:bodyPr>
          <a:lstStyle/>
          <a:p>
            <a:endParaRPr lang="en-US" dirty="0" smtClean="0">
              <a:latin typeface="Arial" panose="020B0604020202020204" pitchFamily="34" charset="0"/>
              <a:cs typeface="Arial" panose="020B0604020202020204" pitchFamily="34" charset="0"/>
            </a:endParaRPr>
          </a:p>
          <a:p>
            <a:endParaRPr lang="en-US" dirty="0"/>
          </a:p>
          <a:p>
            <a:r>
              <a:rPr lang="en-IN" dirty="0" smtClean="0"/>
              <a:t> </a:t>
            </a:r>
          </a:p>
          <a:p>
            <a:endParaRPr lang="en-IN" dirty="0"/>
          </a:p>
        </p:txBody>
      </p:sp>
      <p:sp>
        <p:nvSpPr>
          <p:cNvPr id="1048627" name="Rectangle 6"/>
          <p:cNvSpPr/>
          <p:nvPr/>
        </p:nvSpPr>
        <p:spPr>
          <a:xfrm>
            <a:off x="759854" y="1385577"/>
            <a:ext cx="10738296" cy="4093428"/>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Opportunities</a:t>
            </a:r>
            <a:r>
              <a:rPr lang="en-US"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Can improve internal transportation by collaborating with e-vehicles</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Can do better crowd management by giving some incentives on weekdays (as crowds come more on weekends).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Ensuring basic standards of food quality are being maintained.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Distancing rides and food stalls as rides lead to dust. </a:t>
            </a:r>
            <a:endParaRPr lang="en-US" sz="2000" dirty="0" smtClean="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Threats</a:t>
            </a:r>
            <a:r>
              <a:rPr lang="en-US"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Too many lethal accidents on or near rides can make people afraid.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Too many cases of food poisoning.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Frequent concerts/ programs/rallies are being organized in the same locality.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Better quality street food is available just outside the </a:t>
            </a:r>
            <a:r>
              <a:rPr lang="en-US" sz="2000" dirty="0" err="1">
                <a:latin typeface="Arial" panose="020B0604020202020204" pitchFamily="34" charset="0"/>
                <a:cs typeface="Arial" panose="020B0604020202020204" pitchFamily="34" charset="0"/>
              </a:rPr>
              <a:t>mela</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p:txBody>
      </p:sp>
      <p:sp>
        <p:nvSpPr>
          <p:cNvPr id="1048628" name="Title 2"/>
          <p:cNvSpPr>
            <a:spLocks noGrp="1"/>
          </p:cNvSpPr>
          <p:nvPr>
            <p:ph type="title"/>
          </p:nvPr>
        </p:nvSpPr>
        <p:spPr>
          <a:xfrm>
            <a:off x="1295398" y="734238"/>
            <a:ext cx="8763001" cy="437740"/>
          </a:xfrm>
        </p:spPr>
        <p:txBody>
          <a:bodyPr>
            <a:normAutofit fontScale="90000"/>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1"/>
          <p:cNvSpPr>
            <a:spLocks noGrp="1"/>
          </p:cNvSpPr>
          <p:nvPr>
            <p:ph type="title"/>
          </p:nvPr>
        </p:nvSpPr>
        <p:spPr>
          <a:xfrm>
            <a:off x="1295399" y="734097"/>
            <a:ext cx="8183452" cy="540911"/>
          </a:xfrm>
        </p:spPr>
        <p:txBody>
          <a:bodyPr>
            <a:normAutofit/>
          </a:bodyPr>
          <a:lstStyle/>
          <a:p>
            <a:r>
              <a:rPr lang="en-IN" sz="2400" b="1" dirty="0">
                <a:solidFill>
                  <a:srgbClr val="002060"/>
                </a:solidFill>
              </a:rPr>
              <a:t>H. </a:t>
            </a:r>
            <a:r>
              <a:rPr lang="en-IN" sz="2400" b="1" dirty="0" smtClean="0">
                <a:solidFill>
                  <a:srgbClr val="002060"/>
                </a:solidFill>
              </a:rPr>
              <a:t> Porter’s </a:t>
            </a:r>
            <a:r>
              <a:rPr lang="en-IN" sz="2400" b="1" dirty="0">
                <a:solidFill>
                  <a:srgbClr val="002060"/>
                </a:solidFill>
              </a:rPr>
              <a:t>Five Forces Analysis: </a:t>
            </a:r>
          </a:p>
        </p:txBody>
      </p:sp>
      <p:sp>
        <p:nvSpPr>
          <p:cNvPr id="1048630" name="Text Placeholder 3"/>
          <p:cNvSpPr>
            <a:spLocks noGrp="1"/>
          </p:cNvSpPr>
          <p:nvPr>
            <p:ph type="body" sz="half" idx="2"/>
          </p:nvPr>
        </p:nvSpPr>
        <p:spPr>
          <a:xfrm>
            <a:off x="695458" y="1545466"/>
            <a:ext cx="10856891" cy="4662152"/>
          </a:xfrm>
        </p:spPr>
        <p:txBody>
          <a:bodyPr>
            <a:normAutofit fontScale="86944" lnSpcReduction="20000"/>
          </a:bodyPr>
          <a:lstStyle/>
          <a:p>
            <a:pPr marL="285750" indent="-285750" algn="l">
              <a:buFont typeface="Wingdings" panose="05000000000000000000" pitchFamily="2" charset="2"/>
              <a:buChar char="à"/>
            </a:pPr>
            <a:r>
              <a:rPr lang="en-US" b="1" dirty="0">
                <a:latin typeface="Arial" panose="020B0604020202020204" pitchFamily="34" charset="0"/>
                <a:cs typeface="Arial" panose="020B0604020202020204" pitchFamily="34" charset="0"/>
                <a:sym typeface="Wingdings" panose="05000000000000000000" pitchFamily="2" charset="2"/>
              </a:rPr>
              <a:t>A. Threat of new entrants: </a:t>
            </a:r>
          </a:p>
          <a:p>
            <a:pPr marL="342900" indent="-342900" algn="l">
              <a:buAutoNum type="arabicPeriod"/>
            </a:pPr>
            <a:r>
              <a:rPr lang="en-US" dirty="0" smtClean="0">
                <a:latin typeface="Arial" panose="020B0604020202020204" pitchFamily="34" charset="0"/>
                <a:cs typeface="Arial" panose="020B0604020202020204" pitchFamily="34" charset="0"/>
                <a:sym typeface="Wingdings" panose="05000000000000000000" pitchFamily="2" charset="2"/>
              </a:rPr>
              <a:t>Due </a:t>
            </a:r>
            <a:r>
              <a:rPr lang="en-US" dirty="0">
                <a:latin typeface="Arial" panose="020B0604020202020204" pitchFamily="34" charset="0"/>
                <a:cs typeface="Arial" panose="020B0604020202020204" pitchFamily="34" charset="0"/>
                <a:sym typeface="Wingdings" panose="05000000000000000000" pitchFamily="2" charset="2"/>
              </a:rPr>
              <a:t>to Governmental aid and its sheer size, Gwalior trade fair enjoys a monopoly over other trade fairs in the region.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342900" indent="-342900" algn="l">
              <a:buAutoNum type="arabicPeriod"/>
            </a:pPr>
            <a:r>
              <a:rPr lang="en-US" dirty="0" smtClean="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sym typeface="Wingdings" panose="05000000000000000000" pitchFamily="2" charset="2"/>
              </a:rPr>
              <a:t>However, its proximity to the prosperous and heavily invested Delhi-NCR region may result in the emergence of a competitor. </a:t>
            </a:r>
          </a:p>
          <a:p>
            <a:pPr algn="l"/>
            <a:r>
              <a:rPr lang="en-US" dirty="0">
                <a:latin typeface="Arial" panose="020B0604020202020204" pitchFamily="34" charset="0"/>
                <a:cs typeface="Arial" panose="020B0604020202020204" pitchFamily="34" charset="0"/>
                <a:sym typeface="Wingdings" panose="05000000000000000000" pitchFamily="2" charset="2"/>
              </a:rPr>
              <a:t> </a:t>
            </a:r>
          </a:p>
          <a:p>
            <a:pPr marL="285750" indent="-285750" algn="l">
              <a:buFont typeface="Wingdings" panose="05000000000000000000" pitchFamily="2" charset="2"/>
              <a:buChar char="à"/>
            </a:pPr>
            <a:r>
              <a:rPr lang="en-US" b="1" dirty="0">
                <a:latin typeface="Arial" panose="020B0604020202020204" pitchFamily="34" charset="0"/>
                <a:cs typeface="Arial" panose="020B0604020202020204" pitchFamily="34" charset="0"/>
                <a:sym typeface="Wingdings" panose="05000000000000000000" pitchFamily="2" charset="2"/>
              </a:rPr>
              <a:t>B. Threat of Substitutes </a:t>
            </a:r>
            <a:endParaRPr lang="en-US" b="1" dirty="0" smtClean="0">
              <a:latin typeface="Arial" panose="020B0604020202020204" pitchFamily="34" charset="0"/>
              <a:cs typeface="Arial" panose="020B0604020202020204" pitchFamily="34" charset="0"/>
              <a:sym typeface="Wingdings" panose="05000000000000000000" pitchFamily="2" charset="2"/>
            </a:endParaRPr>
          </a:p>
          <a:p>
            <a:pPr algn="l"/>
            <a:r>
              <a:rPr lang="en-US" dirty="0" smtClean="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sym typeface="Wingdings" panose="05000000000000000000" pitchFamily="2" charset="2"/>
              </a:rPr>
              <a:t>1. Shopping Malls offer more competitive prices and better customer service and a few malls have opened up in the city in recent years. </a:t>
            </a:r>
            <a:endParaRPr lang="en-US" dirty="0" smtClean="0">
              <a:latin typeface="Arial" panose="020B0604020202020204" pitchFamily="34" charset="0"/>
              <a:cs typeface="Arial" panose="020B0604020202020204" pitchFamily="34" charset="0"/>
              <a:sym typeface="Wingdings" panose="05000000000000000000" pitchFamily="2" charset="2"/>
            </a:endParaRPr>
          </a:p>
          <a:p>
            <a:pPr algn="l"/>
            <a:r>
              <a:rPr lang="en-US" dirty="0">
                <a:latin typeface="Arial" panose="020B0604020202020204" pitchFamily="34" charset="0"/>
                <a:cs typeface="Arial" panose="020B0604020202020204" pitchFamily="34" charset="0"/>
                <a:sym typeface="Wingdings" panose="05000000000000000000" pitchFamily="2" charset="2"/>
              </a:rPr>
              <a:t> </a:t>
            </a:r>
            <a:r>
              <a:rPr lang="en-US" dirty="0" smtClean="0">
                <a:latin typeface="Arial" panose="020B0604020202020204" pitchFamily="34" charset="0"/>
                <a:cs typeface="Arial" panose="020B0604020202020204" pitchFamily="34" charset="0"/>
                <a:sym typeface="Wingdings" panose="05000000000000000000" pitchFamily="2" charset="2"/>
              </a:rPr>
              <a:t>2</a:t>
            </a:r>
            <a:r>
              <a:rPr lang="en-US" dirty="0">
                <a:latin typeface="Arial" panose="020B0604020202020204" pitchFamily="34" charset="0"/>
                <a:cs typeface="Arial" panose="020B0604020202020204" pitchFamily="34" charset="0"/>
                <a:sym typeface="Wingdings" panose="05000000000000000000" pitchFamily="2" charset="2"/>
              </a:rPr>
              <a:t>. People in rural areas are getting acquainted with online shopping. </a:t>
            </a:r>
          </a:p>
          <a:p>
            <a:pPr algn="l"/>
            <a:r>
              <a:rPr lang="en-US" b="1" dirty="0">
                <a:latin typeface="Arial" panose="020B0604020202020204" pitchFamily="34" charset="0"/>
                <a:cs typeface="Arial" panose="020B0604020202020204" pitchFamily="34" charset="0"/>
                <a:sym typeface="Wingdings" panose="05000000000000000000" pitchFamily="2" charset="2"/>
              </a:rPr>
              <a:t> </a:t>
            </a:r>
          </a:p>
          <a:p>
            <a:pPr marL="285750" indent="-285750" algn="l">
              <a:buFont typeface="Wingdings" panose="05000000000000000000" pitchFamily="2" charset="2"/>
              <a:buChar char="à"/>
            </a:pPr>
            <a:r>
              <a:rPr lang="en-US" b="1" dirty="0">
                <a:latin typeface="Arial" panose="020B0604020202020204" pitchFamily="34" charset="0"/>
                <a:cs typeface="Arial" panose="020B0604020202020204" pitchFamily="34" charset="0"/>
                <a:sym typeface="Wingdings" panose="05000000000000000000" pitchFamily="2" charset="2"/>
              </a:rPr>
              <a:t>C. Bargaining power of customers </a:t>
            </a:r>
          </a:p>
          <a:p>
            <a:pPr algn="l"/>
            <a:r>
              <a:rPr lang="en-US" b="1" dirty="0">
                <a:latin typeface="Arial" panose="020B0604020202020204" pitchFamily="34" charset="0"/>
                <a:cs typeface="Arial" panose="020B0604020202020204" pitchFamily="34" charset="0"/>
                <a:sym typeface="Wingdings" panose="05000000000000000000" pitchFamily="2" charset="2"/>
              </a:rPr>
              <a:t> </a:t>
            </a:r>
            <a:r>
              <a:rPr lang="en-US" dirty="0" smtClean="0">
                <a:latin typeface="Arial" panose="020B0604020202020204" pitchFamily="34" charset="0"/>
                <a:cs typeface="Arial" panose="020B0604020202020204" pitchFamily="34" charset="0"/>
                <a:sym typeface="Wingdings" panose="05000000000000000000" pitchFamily="2" charset="2"/>
              </a:rPr>
              <a:t>1</a:t>
            </a:r>
            <a:r>
              <a:rPr lang="en-US" dirty="0">
                <a:latin typeface="Arial" panose="020B0604020202020204" pitchFamily="34" charset="0"/>
                <a:cs typeface="Arial" panose="020B0604020202020204" pitchFamily="34" charset="0"/>
                <a:sym typeface="Wingdings" panose="05000000000000000000" pitchFamily="2" charset="2"/>
              </a:rPr>
              <a:t>. People often buy late during the trade fair when sellers sell at a lowered price as they are forced to clear the inventory</a:t>
            </a:r>
            <a:r>
              <a:rPr lang="en-US" dirty="0" smtClean="0">
                <a:latin typeface="Arial" panose="020B0604020202020204" pitchFamily="34" charset="0"/>
                <a:cs typeface="Arial" panose="020B0604020202020204" pitchFamily="34" charset="0"/>
                <a:sym typeface="Wingdings" panose="05000000000000000000" pitchFamily="2" charset="2"/>
              </a:rPr>
              <a:t>.</a:t>
            </a:r>
          </a:p>
          <a:p>
            <a:pPr algn="l"/>
            <a:r>
              <a:rPr lang="en-US" dirty="0" smtClean="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sym typeface="Wingdings" panose="05000000000000000000" pitchFamily="2" charset="2"/>
              </a:rPr>
              <a:t>2. There are a lot of shops selling similar stuff, so it’s essentially a buyer’s market. </a:t>
            </a:r>
            <a:endParaRPr lang="en-US" dirty="0" smtClean="0">
              <a:latin typeface="Arial" panose="020B0604020202020204" pitchFamily="34" charset="0"/>
              <a:cs typeface="Arial" panose="020B0604020202020204" pitchFamily="34" charset="0"/>
              <a:sym typeface="Wingdings" panose="05000000000000000000" pitchFamily="2" charset="2"/>
            </a:endParaRPr>
          </a:p>
          <a:p>
            <a:pPr algn="l"/>
            <a:endParaRPr lang="en-US" dirty="0">
              <a:latin typeface="Arial" panose="020B0604020202020204" pitchFamily="34" charset="0"/>
              <a:cs typeface="Arial" panose="020B0604020202020204" pitchFamily="34" charset="0"/>
              <a:sym typeface="Wingdings" panose="05000000000000000000" pitchFamily="2" charset="2"/>
            </a:endParaRPr>
          </a:p>
          <a:p>
            <a:pPr algn="l"/>
            <a:endParaRPr lang="en-US" dirty="0" smtClean="0">
              <a:latin typeface="Arial" panose="020B0604020202020204" pitchFamily="34" charset="0"/>
              <a:cs typeface="Arial" panose="020B0604020202020204" pitchFamily="34" charset="0"/>
              <a:sym typeface="Wingdings" panose="05000000000000000000" pitchFamily="2" charset="2"/>
            </a:endParaRPr>
          </a:p>
          <a:p>
            <a:pPr algn="l"/>
            <a:endParaRPr lang="en-US" dirty="0" smtClean="0">
              <a:latin typeface="Arial" panose="020B0604020202020204" pitchFamily="34" charset="0"/>
              <a:cs typeface="Arial" panose="020B0604020202020204" pitchFamily="34" charset="0"/>
              <a:sym typeface="Wingdings" panose="05000000000000000000" pitchFamily="2" charset="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
          <p:cNvSpPr>
            <a:spLocks noGrp="1"/>
          </p:cNvSpPr>
          <p:nvPr>
            <p:ph type="title"/>
          </p:nvPr>
        </p:nvSpPr>
        <p:spPr>
          <a:xfrm>
            <a:off x="1295399" y="734097"/>
            <a:ext cx="8183452" cy="656822"/>
          </a:xfrm>
        </p:spPr>
        <p:txBody>
          <a:bodyPr>
            <a:normAutofit/>
          </a:bodyPr>
          <a:lstStyle/>
          <a:p>
            <a:endParaRPr lang="en-IN" sz="2400" b="1" dirty="0">
              <a:solidFill>
                <a:srgbClr val="002060"/>
              </a:solidFill>
            </a:endParaRPr>
          </a:p>
        </p:txBody>
      </p:sp>
      <p:sp>
        <p:nvSpPr>
          <p:cNvPr id="1048632" name="Text Placeholder 3"/>
          <p:cNvSpPr>
            <a:spLocks noGrp="1"/>
          </p:cNvSpPr>
          <p:nvPr>
            <p:ph type="body" sz="half" idx="2"/>
          </p:nvPr>
        </p:nvSpPr>
        <p:spPr>
          <a:xfrm>
            <a:off x="695458" y="1390920"/>
            <a:ext cx="10856891" cy="4816698"/>
          </a:xfrm>
        </p:spPr>
        <p:txBody>
          <a:bodyPr>
            <a:normAutofit/>
          </a:bodyPr>
          <a:lstStyle/>
          <a:p>
            <a:pPr marL="285750" indent="-285750" algn="l">
              <a:buFont typeface="Wingdings" panose="05000000000000000000" pitchFamily="2" charset="2"/>
              <a:buChar char="à"/>
            </a:pPr>
            <a:r>
              <a:rPr lang="en-US" b="1" dirty="0">
                <a:latin typeface="Arial" panose="020B0604020202020204" pitchFamily="34" charset="0"/>
                <a:cs typeface="Arial" panose="020B0604020202020204" pitchFamily="34" charset="0"/>
                <a:sym typeface="Wingdings" panose="05000000000000000000" pitchFamily="2" charset="2"/>
              </a:rPr>
              <a:t>D. Bargaining power of suppliers </a:t>
            </a:r>
            <a:endParaRPr lang="en-US" b="1" dirty="0" smtClean="0">
              <a:latin typeface="Arial" panose="020B0604020202020204" pitchFamily="34" charset="0"/>
              <a:cs typeface="Arial" panose="020B0604020202020204" pitchFamily="34" charset="0"/>
              <a:sym typeface="Wingdings" panose="05000000000000000000" pitchFamily="2" charset="2"/>
            </a:endParaRPr>
          </a:p>
          <a:p>
            <a:pPr algn="l"/>
            <a:endParaRPr lang="en-US" b="1" dirty="0">
              <a:latin typeface="Arial" panose="020B0604020202020204" pitchFamily="34" charset="0"/>
              <a:cs typeface="Arial" panose="020B0604020202020204" pitchFamily="34" charset="0"/>
              <a:sym typeface="Wingdings" panose="05000000000000000000" pitchFamily="2" charset="2"/>
            </a:endParaRPr>
          </a:p>
          <a:p>
            <a:pPr marL="342900" indent="-342900" algn="l">
              <a:buAutoNum type="arabicPeriod"/>
            </a:pPr>
            <a:r>
              <a:rPr lang="en-US" dirty="0" smtClean="0">
                <a:latin typeface="Arial" panose="020B0604020202020204" pitchFamily="34" charset="0"/>
                <a:cs typeface="Arial" panose="020B0604020202020204" pitchFamily="34" charset="0"/>
                <a:sym typeface="Wingdings" panose="05000000000000000000" pitchFamily="2" charset="2"/>
              </a:rPr>
              <a:t>Suppliers </a:t>
            </a:r>
            <a:r>
              <a:rPr lang="en-US" dirty="0">
                <a:latin typeface="Arial" panose="020B0604020202020204" pitchFamily="34" charset="0"/>
                <a:cs typeface="Arial" panose="020B0604020202020204" pitchFamily="34" charset="0"/>
                <a:sym typeface="Wingdings" panose="05000000000000000000" pitchFamily="2" charset="2"/>
              </a:rPr>
              <a:t>often focus on clearing off their stock of underselling items or the ones in low demand.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342900" indent="-342900" algn="l">
              <a:buAutoNum type="arabicPeriod"/>
            </a:pPr>
            <a:r>
              <a:rPr lang="en-US" dirty="0" smtClean="0">
                <a:latin typeface="Arial" panose="020B0604020202020204" pitchFamily="34" charset="0"/>
                <a:cs typeface="Arial" panose="020B0604020202020204" pitchFamily="34" charset="0"/>
                <a:sym typeface="Wingdings" panose="05000000000000000000" pitchFamily="2" charset="2"/>
              </a:rPr>
              <a:t>Some </a:t>
            </a:r>
            <a:r>
              <a:rPr lang="en-US" dirty="0">
                <a:latin typeface="Arial" panose="020B0604020202020204" pitchFamily="34" charset="0"/>
                <a:cs typeface="Arial" panose="020B0604020202020204" pitchFamily="34" charset="0"/>
                <a:sym typeface="Wingdings" panose="05000000000000000000" pitchFamily="2" charset="2"/>
              </a:rPr>
              <a:t>customers may sense this and may create a low-cost low-value perception of the goods sold here.</a:t>
            </a:r>
            <a:r>
              <a:rPr lang="en-US" b="1" dirty="0">
                <a:latin typeface="Arial" panose="020B0604020202020204" pitchFamily="34" charset="0"/>
                <a:cs typeface="Arial" panose="020B0604020202020204" pitchFamily="34" charset="0"/>
                <a:sym typeface="Wingdings" panose="05000000000000000000" pitchFamily="2" charset="2"/>
              </a:rPr>
              <a:t> </a:t>
            </a:r>
            <a:endParaRPr lang="en-US" b="1" dirty="0" smtClean="0">
              <a:latin typeface="Arial" panose="020B0604020202020204" pitchFamily="34" charset="0"/>
              <a:cs typeface="Arial" panose="020B0604020202020204" pitchFamily="34" charset="0"/>
              <a:sym typeface="Wingdings" panose="05000000000000000000" pitchFamily="2" charset="2"/>
            </a:endParaRPr>
          </a:p>
          <a:p>
            <a:pPr algn="l"/>
            <a:endParaRPr lang="en-US" b="1" dirty="0" smtClean="0">
              <a:latin typeface="Arial" panose="020B0604020202020204" pitchFamily="34" charset="0"/>
              <a:cs typeface="Arial" panose="020B0604020202020204" pitchFamily="34" charset="0"/>
              <a:sym typeface="Wingdings" panose="05000000000000000000" pitchFamily="2" charset="2"/>
            </a:endParaRPr>
          </a:p>
          <a:p>
            <a:pPr marL="285750" indent="-285750" algn="l">
              <a:buFont typeface="Wingdings" panose="05000000000000000000" pitchFamily="2" charset="2"/>
              <a:buChar char="à"/>
            </a:pPr>
            <a:r>
              <a:rPr lang="en-US" b="1" dirty="0">
                <a:latin typeface="Arial" panose="020B0604020202020204" pitchFamily="34" charset="0"/>
                <a:cs typeface="Arial" panose="020B0604020202020204" pitchFamily="34" charset="0"/>
                <a:sym typeface="Wingdings" panose="05000000000000000000" pitchFamily="2" charset="2"/>
              </a:rPr>
              <a:t>E. Competitive rivalry </a:t>
            </a:r>
          </a:p>
          <a:p>
            <a:pPr marL="342900" indent="-342900" algn="l">
              <a:buAutoNum type="arabicPeriod"/>
            </a:pPr>
            <a:r>
              <a:rPr lang="en-US" dirty="0" smtClean="0">
                <a:latin typeface="Arial" panose="020B0604020202020204" pitchFamily="34" charset="0"/>
                <a:cs typeface="Arial" panose="020B0604020202020204" pitchFamily="34" charset="0"/>
                <a:sym typeface="Wingdings" panose="05000000000000000000" pitchFamily="2" charset="2"/>
              </a:rPr>
              <a:t>There </a:t>
            </a:r>
            <a:r>
              <a:rPr lang="en-US" dirty="0">
                <a:latin typeface="Arial" panose="020B0604020202020204" pitchFamily="34" charset="0"/>
                <a:cs typeface="Arial" panose="020B0604020202020204" pitchFamily="34" charset="0"/>
                <a:sym typeface="Wingdings" panose="05000000000000000000" pitchFamily="2" charset="2"/>
              </a:rPr>
              <a:t>are other trade fairs in nearby regions like </a:t>
            </a:r>
            <a:r>
              <a:rPr lang="en-US" dirty="0" err="1">
                <a:latin typeface="Arial" panose="020B0604020202020204" pitchFamily="34" charset="0"/>
                <a:cs typeface="Arial" panose="020B0604020202020204" pitchFamily="34" charset="0"/>
                <a:sym typeface="Wingdings" panose="05000000000000000000" pitchFamily="2" charset="2"/>
              </a:rPr>
              <a:t>Shilp</a:t>
            </a:r>
            <a:r>
              <a:rPr lang="en-US" dirty="0">
                <a:latin typeface="Arial" panose="020B0604020202020204" pitchFamily="34" charset="0"/>
                <a:cs typeface="Arial" panose="020B0604020202020204" pitchFamily="34" charset="0"/>
                <a:sym typeface="Wingdings" panose="05000000000000000000" pitchFamily="2" charset="2"/>
              </a:rPr>
              <a:t> Trade Fair and </a:t>
            </a:r>
            <a:r>
              <a:rPr lang="en-US" dirty="0" err="1">
                <a:latin typeface="Arial" panose="020B0604020202020204" pitchFamily="34" charset="0"/>
                <a:cs typeface="Arial" panose="020B0604020202020204" pitchFamily="34" charset="0"/>
                <a:sym typeface="Wingdings" panose="05000000000000000000" pitchFamily="2" charset="2"/>
              </a:rPr>
              <a:t>Taj</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Mahotsav</a:t>
            </a:r>
            <a:r>
              <a:rPr lang="en-US" dirty="0">
                <a:latin typeface="Arial" panose="020B0604020202020204" pitchFamily="34" charset="0"/>
                <a:cs typeface="Arial" panose="020B0604020202020204" pitchFamily="34" charset="0"/>
                <a:sym typeface="Wingdings" panose="05000000000000000000" pitchFamily="2" charset="2"/>
              </a:rPr>
              <a:t>.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342900" indent="-342900" algn="l">
              <a:buAutoNum type="arabicPeriod"/>
            </a:pPr>
            <a:r>
              <a:rPr lang="en-US" dirty="0" smtClean="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sym typeface="Wingdings" panose="05000000000000000000" pitchFamily="2" charset="2"/>
              </a:rPr>
              <a:t>However, most of these trade fairs are much smaller or focus on niche-products unlike Gwalior trade fair. (</a:t>
            </a:r>
            <a:r>
              <a:rPr lang="en-US" dirty="0" err="1">
                <a:latin typeface="Arial" panose="020B0604020202020204" pitchFamily="34" charset="0"/>
                <a:cs typeface="Arial" panose="020B0604020202020204" pitchFamily="34" charset="0"/>
                <a:sym typeface="Wingdings" panose="05000000000000000000" pitchFamily="2" charset="2"/>
              </a:rPr>
              <a:t>Shilp</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Mela</a:t>
            </a:r>
            <a:r>
              <a:rPr lang="en-US" dirty="0">
                <a:latin typeface="Arial" panose="020B0604020202020204" pitchFamily="34" charset="0"/>
                <a:cs typeface="Arial" panose="020B0604020202020204" pitchFamily="34" charset="0"/>
                <a:sym typeface="Wingdings" panose="05000000000000000000" pitchFamily="2" charset="2"/>
              </a:rPr>
              <a:t> chiefly focusses on Craft-items.) </a:t>
            </a:r>
          </a:p>
          <a:p>
            <a:pPr algn="l"/>
            <a:endParaRPr lang="en-US" dirty="0">
              <a:latin typeface="Arial" panose="020B0604020202020204" pitchFamily="34" charset="0"/>
              <a:cs typeface="Arial" panose="020B0604020202020204" pitchFamily="34" charset="0"/>
              <a:sym typeface="Wingdings" panose="05000000000000000000" pitchFamily="2" charset="2"/>
            </a:endParaRPr>
          </a:p>
          <a:p>
            <a:pPr algn="l"/>
            <a:endParaRPr lang="en-US" dirty="0">
              <a:latin typeface="Arial" panose="020B0604020202020204" pitchFamily="34" charset="0"/>
              <a:cs typeface="Arial" panose="020B0604020202020204" pitchFamily="34" charset="0"/>
              <a:sym typeface="Wingdings" panose="05000000000000000000" pitchFamily="2" charset="2"/>
            </a:endParaRPr>
          </a:p>
          <a:p>
            <a:pPr algn="l"/>
            <a:endParaRPr lang="en-US" dirty="0" smtClean="0">
              <a:latin typeface="Arial" panose="020B0604020202020204" pitchFamily="34" charset="0"/>
              <a:cs typeface="Arial" panose="020B0604020202020204" pitchFamily="34" charset="0"/>
              <a:sym typeface="Wingdings" panose="05000000000000000000" pitchFamily="2" charset="2"/>
            </a:endParaRPr>
          </a:p>
          <a:p>
            <a:pPr algn="l"/>
            <a:endParaRPr lang="en-US" dirty="0" smtClean="0">
              <a:latin typeface="Arial" panose="020B0604020202020204" pitchFamily="34" charset="0"/>
              <a:cs typeface="Arial" panose="020B0604020202020204" pitchFamily="34" charset="0"/>
              <a:sym typeface="Wingdings" panose="05000000000000000000" pitchFamily="2" charset="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1"/>
          <p:cNvSpPr>
            <a:spLocks noGrp="1"/>
          </p:cNvSpPr>
          <p:nvPr>
            <p:ph type="title"/>
          </p:nvPr>
        </p:nvSpPr>
        <p:spPr>
          <a:xfrm>
            <a:off x="1295399" y="888642"/>
            <a:ext cx="6241816" cy="540913"/>
          </a:xfrm>
        </p:spPr>
        <p:txBody>
          <a:bodyPr>
            <a:normAutofit/>
          </a:bodyPr>
          <a:lstStyle/>
          <a:p>
            <a:r>
              <a:rPr lang="en-IN" sz="2400" b="1" dirty="0" smtClean="0">
                <a:solidFill>
                  <a:srgbClr val="002060"/>
                </a:solidFill>
              </a:rPr>
              <a:t>I. Challenges and Future propositions</a:t>
            </a:r>
            <a:endParaRPr lang="en-IN" sz="2400" b="1" dirty="0">
              <a:solidFill>
                <a:srgbClr val="002060"/>
              </a:solidFill>
            </a:endParaRPr>
          </a:p>
        </p:txBody>
      </p:sp>
      <p:pic>
        <p:nvPicPr>
          <p:cNvPr id="2097164" name="Picture Placeholder 7"/>
          <p:cNvPicPr>
            <a:picLocks noGrp="1" noChangeAspect="1"/>
          </p:cNvPicPr>
          <p:nvPr>
            <p:ph type="pic" idx="1"/>
          </p:nvPr>
        </p:nvPicPr>
        <p:blipFill>
          <a:blip r:embed="rId2"/>
          <a:stretch>
            <a:fillRect/>
          </a:stretch>
        </p:blipFill>
        <p:spPr>
          <a:xfrm>
            <a:off x="8075053" y="1893194"/>
            <a:ext cx="3464417" cy="3322750"/>
          </a:xfrm>
        </p:spPr>
      </p:pic>
      <p:sp>
        <p:nvSpPr>
          <p:cNvPr id="1048634" name="Text Placeholder 3"/>
          <p:cNvSpPr>
            <a:spLocks noGrp="1"/>
          </p:cNvSpPr>
          <p:nvPr>
            <p:ph type="body" sz="half" idx="2"/>
          </p:nvPr>
        </p:nvSpPr>
        <p:spPr>
          <a:xfrm>
            <a:off x="811368" y="1519707"/>
            <a:ext cx="7263685" cy="4572000"/>
          </a:xfrm>
        </p:spPr>
        <p:txBody>
          <a:bodyPr>
            <a:normAutofit lnSpcReduction="10000"/>
          </a:bodyPr>
          <a:lstStyle/>
          <a:p>
            <a:pPr algn="l"/>
            <a:endParaRPr lang="en-US" b="1" dirty="0" smtClean="0">
              <a:latin typeface="Arial" panose="020B0604020202020204" pitchFamily="34" charset="0"/>
              <a:cs typeface="Arial" panose="020B0604020202020204" pitchFamily="34" charset="0"/>
            </a:endParaRPr>
          </a:p>
          <a:p>
            <a:pPr algn="l"/>
            <a:r>
              <a:rPr lang="en-US" b="1" u="sng" dirty="0" smtClean="0">
                <a:latin typeface="Arial" panose="020B0604020202020204" pitchFamily="34" charset="0"/>
                <a:cs typeface="Arial" panose="020B0604020202020204" pitchFamily="34" charset="0"/>
              </a:rPr>
              <a:t>Challenges</a:t>
            </a:r>
            <a:r>
              <a:rPr lang="en-US" u="sng" dirty="0" smtClean="0">
                <a:latin typeface="Arial" panose="020B0604020202020204" pitchFamily="34" charset="0"/>
                <a:cs typeface="Arial" panose="020B0604020202020204" pitchFamily="34" charset="0"/>
              </a:rPr>
              <a:t> </a:t>
            </a:r>
          </a:p>
          <a:p>
            <a:pPr algn="l"/>
            <a:endParaRPr lang="en-US" dirty="0">
              <a:latin typeface="Arial" panose="020B0604020202020204" pitchFamily="34" charset="0"/>
              <a:cs typeface="Arial" panose="020B0604020202020204" pitchFamily="34" charset="0"/>
            </a:endParaRPr>
          </a:p>
          <a:p>
            <a:pPr algn="l"/>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People buying shop ‘spots’ early at low prices and later selling them at very high prices. </a:t>
            </a:r>
            <a:endParaRPr lang="en-US" dirty="0" smtClean="0">
              <a:latin typeface="Arial" panose="020B0604020202020204" pitchFamily="34" charset="0"/>
              <a:cs typeface="Arial" panose="020B0604020202020204" pitchFamily="34" charset="0"/>
            </a:endParaRPr>
          </a:p>
          <a:p>
            <a:pPr algn="l"/>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Current challenges like the pandemic corona-virus will badly affect the Gwalior </a:t>
            </a:r>
            <a:r>
              <a:rPr lang="en-US" dirty="0" err="1">
                <a:latin typeface="Arial" panose="020B0604020202020204" pitchFamily="34" charset="0"/>
                <a:cs typeface="Arial" panose="020B0604020202020204" pitchFamily="34" charset="0"/>
              </a:rPr>
              <a:t>Mela</a:t>
            </a:r>
            <a:r>
              <a:rPr lang="en-US" dirty="0">
                <a:latin typeface="Arial" panose="020B0604020202020204" pitchFamily="34" charset="0"/>
                <a:cs typeface="Arial" panose="020B0604020202020204" pitchFamily="34" charset="0"/>
              </a:rPr>
              <a:t>, as people will be scared and conscious as well. </a:t>
            </a:r>
            <a:endParaRPr lang="en-US" dirty="0" smtClean="0">
              <a:latin typeface="Arial" panose="020B0604020202020204" pitchFamily="34" charset="0"/>
              <a:cs typeface="Arial" panose="020B0604020202020204" pitchFamily="34" charset="0"/>
            </a:endParaRPr>
          </a:p>
          <a:p>
            <a:pPr algn="l"/>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Competing </a:t>
            </a:r>
            <a:r>
              <a:rPr lang="en-US" dirty="0" err="1">
                <a:latin typeface="Arial" panose="020B0604020202020204" pitchFamily="34" charset="0"/>
                <a:cs typeface="Arial" panose="020B0604020202020204" pitchFamily="34" charset="0"/>
              </a:rPr>
              <a:t>melas</a:t>
            </a:r>
            <a:r>
              <a:rPr lang="en-US" dirty="0">
                <a:latin typeface="Arial" panose="020B0604020202020204" pitchFamily="34" charset="0"/>
                <a:cs typeface="Arial" panose="020B0604020202020204" pitchFamily="34" charset="0"/>
              </a:rPr>
              <a:t> in nearby states. </a:t>
            </a:r>
            <a:endParaRPr lang="en-US" dirty="0" smtClean="0">
              <a:latin typeface="Arial" panose="020B0604020202020204" pitchFamily="34" charset="0"/>
              <a:cs typeface="Arial" panose="020B0604020202020204" pitchFamily="34" charset="0"/>
            </a:endParaRPr>
          </a:p>
          <a:p>
            <a:pPr algn="l"/>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People buying stuff towards the end of the </a:t>
            </a:r>
            <a:r>
              <a:rPr lang="en-US" dirty="0" err="1">
                <a:latin typeface="Arial" panose="020B0604020202020204" pitchFamily="34" charset="0"/>
                <a:cs typeface="Arial" panose="020B0604020202020204" pitchFamily="34" charset="0"/>
              </a:rPr>
              <a:t>Mela</a:t>
            </a:r>
            <a:r>
              <a:rPr lang="en-US" dirty="0">
                <a:latin typeface="Arial" panose="020B0604020202020204" pitchFamily="34" charset="0"/>
                <a:cs typeface="Arial" panose="020B0604020202020204" pitchFamily="34" charset="0"/>
              </a:rPr>
              <a:t> to get cheap prices as the prices are reduced to more than half as sellers try to recover as much revenue as possible selling in losses even to clear their inventory. </a:t>
            </a:r>
          </a:p>
          <a:p>
            <a:pPr algn="l"/>
            <a:r>
              <a:rPr lang="en-US" dirty="0"/>
              <a:t> </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Title 1"/>
          <p:cNvSpPr>
            <a:spLocks noGrp="1"/>
          </p:cNvSpPr>
          <p:nvPr>
            <p:ph type="title"/>
          </p:nvPr>
        </p:nvSpPr>
        <p:spPr>
          <a:xfrm>
            <a:off x="1295398" y="618187"/>
            <a:ext cx="8788759" cy="283334"/>
          </a:xfrm>
        </p:spPr>
        <p:txBody>
          <a:bodyPr>
            <a:normAutofit fontScale="90000"/>
          </a:bodyPr>
          <a:lstStyle/>
          <a:p>
            <a:endParaRPr lang="en-IN" sz="2400" b="1" dirty="0">
              <a:solidFill>
                <a:srgbClr val="002060"/>
              </a:solidFill>
            </a:endParaRPr>
          </a:p>
        </p:txBody>
      </p:sp>
      <p:sp>
        <p:nvSpPr>
          <p:cNvPr id="1048636" name="Text Placeholder 3"/>
          <p:cNvSpPr>
            <a:spLocks noGrp="1"/>
          </p:cNvSpPr>
          <p:nvPr>
            <p:ph type="body" sz="half" idx="2"/>
          </p:nvPr>
        </p:nvSpPr>
        <p:spPr>
          <a:xfrm>
            <a:off x="811368" y="901521"/>
            <a:ext cx="10844012" cy="5344733"/>
          </a:xfrm>
        </p:spPr>
        <p:txBody>
          <a:bodyPr>
            <a:normAutofit fontScale="86944" lnSpcReduction="20000"/>
          </a:bodyPr>
          <a:lstStyle/>
          <a:p>
            <a:pPr algn="l"/>
            <a:endParaRPr lang="en-US" b="1" u="sng" dirty="0" smtClean="0">
              <a:latin typeface="Arial" panose="020B0604020202020204" pitchFamily="34" charset="0"/>
              <a:cs typeface="Arial" panose="020B0604020202020204" pitchFamily="34" charset="0"/>
            </a:endParaRPr>
          </a:p>
          <a:p>
            <a:pPr algn="l"/>
            <a:r>
              <a:rPr lang="en-US" sz="2100" b="1" u="sng" dirty="0" smtClean="0">
                <a:latin typeface="Arial" panose="020B0604020202020204" pitchFamily="34" charset="0"/>
                <a:cs typeface="Arial" panose="020B0604020202020204" pitchFamily="34" charset="0"/>
              </a:rPr>
              <a:t>Future </a:t>
            </a:r>
            <a:r>
              <a:rPr lang="en-US" sz="2100" b="1" u="sng" dirty="0">
                <a:latin typeface="Arial" panose="020B0604020202020204" pitchFamily="34" charset="0"/>
                <a:cs typeface="Arial" panose="020B0604020202020204" pitchFamily="34" charset="0"/>
              </a:rPr>
              <a:t>Propositions </a:t>
            </a:r>
            <a:endParaRPr lang="en-US" sz="2100" b="1" u="sng" dirty="0" smtClean="0">
              <a:latin typeface="Arial" panose="020B0604020202020204" pitchFamily="34" charset="0"/>
              <a:cs typeface="Arial" panose="020B0604020202020204" pitchFamily="34" charset="0"/>
            </a:endParaRPr>
          </a:p>
          <a:p>
            <a:pPr algn="l"/>
            <a:endParaRPr lang="en-US" sz="2100" b="1" u="sng" dirty="0" smtClean="0">
              <a:latin typeface="Arial" panose="020B0604020202020204" pitchFamily="34" charset="0"/>
              <a:cs typeface="Arial" panose="020B0604020202020204" pitchFamily="34" charset="0"/>
            </a:endParaRPr>
          </a:p>
          <a:p>
            <a:pPr algn="l"/>
            <a:r>
              <a:rPr lang="en-US" sz="2100" dirty="0" smtClean="0">
                <a:latin typeface="Arial" panose="020B0604020202020204" pitchFamily="34" charset="0"/>
                <a:cs typeface="Arial" panose="020B0604020202020204" pitchFamily="34" charset="0"/>
              </a:rPr>
              <a:t>● </a:t>
            </a:r>
            <a:r>
              <a:rPr lang="en-US" sz="2100" dirty="0">
                <a:latin typeface="Arial" panose="020B0604020202020204" pitchFamily="34" charset="0"/>
                <a:cs typeface="Arial" panose="020B0604020202020204" pitchFamily="34" charset="0"/>
              </a:rPr>
              <a:t>E-selling of shops for more equality, leaving out the mediator. </a:t>
            </a:r>
            <a:endParaRPr lang="en-US" sz="2100" dirty="0" smtClean="0">
              <a:latin typeface="Arial" panose="020B0604020202020204" pitchFamily="34" charset="0"/>
              <a:cs typeface="Arial" panose="020B0604020202020204" pitchFamily="34" charset="0"/>
            </a:endParaRPr>
          </a:p>
          <a:p>
            <a:pPr algn="l"/>
            <a:r>
              <a:rPr lang="en-US" sz="2100" dirty="0" smtClean="0">
                <a:latin typeface="Arial" panose="020B0604020202020204" pitchFamily="34" charset="0"/>
                <a:cs typeface="Arial" panose="020B0604020202020204" pitchFamily="34" charset="0"/>
              </a:rPr>
              <a:t>● </a:t>
            </a:r>
            <a:r>
              <a:rPr lang="en-US" sz="2100" dirty="0">
                <a:latin typeface="Arial" panose="020B0604020202020204" pitchFamily="34" charset="0"/>
                <a:cs typeface="Arial" panose="020B0604020202020204" pitchFamily="34" charset="0"/>
              </a:rPr>
              <a:t>As noted above, certain big merchants buy many spots for shops in bulk as soon as the allotment starts and later sell them at very high prices to the actual vendors who set up shop. </a:t>
            </a:r>
            <a:endParaRPr lang="en-US" sz="2100" dirty="0" smtClean="0">
              <a:latin typeface="Arial" panose="020B0604020202020204" pitchFamily="34" charset="0"/>
              <a:cs typeface="Arial" panose="020B0604020202020204" pitchFamily="34" charset="0"/>
            </a:endParaRPr>
          </a:p>
          <a:p>
            <a:pPr algn="l"/>
            <a:r>
              <a:rPr lang="en-US" sz="2100" dirty="0" smtClean="0">
                <a:latin typeface="Arial" panose="020B0604020202020204" pitchFamily="34" charset="0"/>
                <a:cs typeface="Arial" panose="020B0604020202020204" pitchFamily="34" charset="0"/>
              </a:rPr>
              <a:t>● If </a:t>
            </a:r>
            <a:r>
              <a:rPr lang="en-US" sz="2100" dirty="0">
                <a:latin typeface="Arial" panose="020B0604020202020204" pitchFamily="34" charset="0"/>
                <a:cs typeface="Arial" panose="020B0604020202020204" pitchFamily="34" charset="0"/>
              </a:rPr>
              <a:t>this entire process is </a:t>
            </a:r>
            <a:r>
              <a:rPr lang="en-US" sz="2100" dirty="0" err="1">
                <a:latin typeface="Arial" panose="020B0604020202020204" pitchFamily="34" charset="0"/>
                <a:cs typeface="Arial" panose="020B0604020202020204" pitchFamily="34" charset="0"/>
              </a:rPr>
              <a:t>digitalised</a:t>
            </a:r>
            <a:r>
              <a:rPr lang="en-US" sz="2100" dirty="0">
                <a:latin typeface="Arial" panose="020B0604020202020204" pitchFamily="34" charset="0"/>
                <a:cs typeface="Arial" panose="020B0604020202020204" pitchFamily="34" charset="0"/>
              </a:rPr>
              <a:t>, it will curb this ill </a:t>
            </a:r>
            <a:r>
              <a:rPr lang="en-US" sz="2100" dirty="0" err="1">
                <a:latin typeface="Arial" panose="020B0604020202020204" pitchFamily="34" charset="0"/>
                <a:cs typeface="Arial" panose="020B0604020202020204" pitchFamily="34" charset="0"/>
              </a:rPr>
              <a:t>practise</a:t>
            </a:r>
            <a:r>
              <a:rPr lang="en-US" sz="2100" dirty="0">
                <a:latin typeface="Arial" panose="020B0604020202020204" pitchFamily="34" charset="0"/>
                <a:cs typeface="Arial" panose="020B0604020202020204" pitchFamily="34" charset="0"/>
              </a:rPr>
              <a:t> by making the process transparent. </a:t>
            </a:r>
            <a:endParaRPr lang="en-US" sz="2100" dirty="0" smtClean="0">
              <a:latin typeface="Arial" panose="020B0604020202020204" pitchFamily="34" charset="0"/>
              <a:cs typeface="Arial" panose="020B0604020202020204" pitchFamily="34" charset="0"/>
            </a:endParaRPr>
          </a:p>
          <a:p>
            <a:pPr algn="l"/>
            <a:r>
              <a:rPr lang="en-US" sz="2100" dirty="0" smtClean="0">
                <a:latin typeface="Arial" panose="020B0604020202020204" pitchFamily="34" charset="0"/>
                <a:cs typeface="Arial" panose="020B0604020202020204" pitchFamily="34" charset="0"/>
              </a:rPr>
              <a:t>● </a:t>
            </a:r>
            <a:r>
              <a:rPr lang="en-US" sz="2100" dirty="0">
                <a:latin typeface="Arial" panose="020B0604020202020204" pitchFamily="34" charset="0"/>
                <a:cs typeface="Arial" panose="020B0604020202020204" pitchFamily="34" charset="0"/>
              </a:rPr>
              <a:t>A source who doesn’t want themselves to be revealed said that the actual price of shops was as low as 3k-5k</a:t>
            </a:r>
            <a:r>
              <a:rPr lang="en-US" sz="2100" dirty="0" smtClean="0">
                <a:latin typeface="Arial" panose="020B0604020202020204" pitchFamily="34" charset="0"/>
                <a:cs typeface="Arial" panose="020B0604020202020204" pitchFamily="34" charset="0"/>
              </a:rPr>
              <a:t>.</a:t>
            </a:r>
          </a:p>
          <a:p>
            <a:pPr algn="l"/>
            <a:r>
              <a:rPr lang="en-US" sz="2100" dirty="0" smtClean="0">
                <a:latin typeface="Arial" panose="020B0604020202020204" pitchFamily="34" charset="0"/>
                <a:cs typeface="Arial" panose="020B0604020202020204" pitchFamily="34" charset="0"/>
              </a:rPr>
              <a:t> </a:t>
            </a:r>
            <a:r>
              <a:rPr lang="en-US" sz="2100" dirty="0">
                <a:latin typeface="Arial" panose="020B0604020202020204" pitchFamily="34" charset="0"/>
                <a:cs typeface="Arial" panose="020B0604020202020204" pitchFamily="34" charset="0"/>
              </a:rPr>
              <a:t>● Still a form of </a:t>
            </a:r>
            <a:r>
              <a:rPr lang="en-US" sz="2100" dirty="0" smtClean="0">
                <a:latin typeface="Arial" panose="020B0604020202020204" pitchFamily="34" charset="0"/>
                <a:cs typeface="Arial" panose="020B0604020202020204" pitchFamily="34" charset="0"/>
              </a:rPr>
              <a:t>recreation.</a:t>
            </a:r>
          </a:p>
          <a:p>
            <a:pPr algn="l"/>
            <a:r>
              <a:rPr lang="en-US" sz="2100" dirty="0" smtClean="0">
                <a:latin typeface="Arial" panose="020B0604020202020204" pitchFamily="34" charset="0"/>
                <a:cs typeface="Arial" panose="020B0604020202020204" pitchFamily="34" charset="0"/>
              </a:rPr>
              <a:t> ● </a:t>
            </a:r>
            <a:r>
              <a:rPr lang="en-US" sz="2100" dirty="0">
                <a:latin typeface="Arial" panose="020B0604020202020204" pitchFamily="34" charset="0"/>
                <a:cs typeface="Arial" panose="020B0604020202020204" pitchFamily="34" charset="0"/>
              </a:rPr>
              <a:t>A form of income for the people of rural areas </a:t>
            </a:r>
          </a:p>
          <a:p>
            <a:pPr algn="l"/>
            <a:endParaRPr lang="en-US" b="1" dirty="0">
              <a:latin typeface="Arial" panose="020B0604020202020204" pitchFamily="34" charset="0"/>
              <a:cs typeface="Arial" panose="020B0604020202020204" pitchFamily="34" charset="0"/>
            </a:endParaRPr>
          </a:p>
          <a:p>
            <a:pPr algn="l"/>
            <a:r>
              <a:rPr lang="en-US" b="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l"/>
            <a:r>
              <a:rPr lang="en-US" sz="1900" b="1" dirty="0">
                <a:latin typeface="Arial" panose="020B0604020202020204" pitchFamily="34" charset="0"/>
                <a:cs typeface="Arial" panose="020B0604020202020204" pitchFamily="34" charset="0"/>
              </a:rPr>
              <a:t>References: </a:t>
            </a:r>
          </a:p>
          <a:p>
            <a:pPr algn="l"/>
            <a:r>
              <a:rPr lang="en-US" sz="1900" dirty="0">
                <a:latin typeface="Arial" panose="020B0604020202020204" pitchFamily="34" charset="0"/>
                <a:cs typeface="Arial" panose="020B0604020202020204" pitchFamily="34" charset="0"/>
              </a:rPr>
              <a:t>http://www.mptfa.com/tender/gtfNote.pdf </a:t>
            </a:r>
          </a:p>
          <a:p>
            <a:pPr algn="l"/>
            <a:r>
              <a:rPr lang="en-US" sz="1900" dirty="0">
                <a:latin typeface="Arial" panose="020B0604020202020204" pitchFamily="34" charset="0"/>
                <a:cs typeface="Arial" panose="020B0604020202020204" pitchFamily="34" charset="0"/>
              </a:rPr>
              <a:t>http://code.mp.gov.in/WriteReadData/Pdf/Act_1996_0022_Pdf_F11_Englis h.pdf </a:t>
            </a:r>
            <a:endParaRPr lang="en-US" sz="1900" dirty="0" smtClean="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
          <p:cNvSpPr>
            <a:spLocks noGrp="1"/>
          </p:cNvSpPr>
          <p:nvPr>
            <p:ph type="title"/>
          </p:nvPr>
        </p:nvSpPr>
        <p:spPr>
          <a:xfrm>
            <a:off x="978794" y="631065"/>
            <a:ext cx="10290219" cy="2575774"/>
          </a:xfrm>
        </p:spPr>
        <p:txBody>
          <a:bodyPr>
            <a:normAutofit/>
          </a:bodyPr>
          <a:lstStyle/>
          <a:p>
            <a:pPr algn="ctr"/>
            <a:r>
              <a:rPr lang="en-US" sz="4800" dirty="0" smtClean="0">
                <a:solidFill>
                  <a:srgbClr val="00B0F0"/>
                </a:solidFill>
              </a:rPr>
              <a:t>"I saw life Steadily and saw it whole“.</a:t>
            </a:r>
            <a:r>
              <a:rPr lang="en-US" sz="5400" dirty="0" smtClean="0">
                <a:solidFill>
                  <a:srgbClr val="00B0F0"/>
                </a:solidFill>
              </a:rPr>
              <a:t> </a:t>
            </a:r>
            <a:br>
              <a:rPr lang="en-US" sz="5400" dirty="0" smtClean="0">
                <a:solidFill>
                  <a:srgbClr val="00B0F0"/>
                </a:solidFill>
              </a:rPr>
            </a:br>
            <a:endParaRPr lang="en-IN" sz="2400" dirty="0">
              <a:solidFill>
                <a:schemeClr val="tx1"/>
              </a:solidFill>
            </a:endParaRPr>
          </a:p>
        </p:txBody>
      </p:sp>
      <p:sp>
        <p:nvSpPr>
          <p:cNvPr id="1048643" name="Text Placeholder 2"/>
          <p:cNvSpPr>
            <a:spLocks noGrp="1"/>
          </p:cNvSpPr>
          <p:nvPr>
            <p:ph type="body" idx="1"/>
          </p:nvPr>
        </p:nvSpPr>
        <p:spPr>
          <a:xfrm>
            <a:off x="4997003" y="3528811"/>
            <a:ext cx="5908066" cy="901521"/>
          </a:xfrm>
        </p:spPr>
        <p:txBody>
          <a:bodyPr>
            <a:normAutofit fontScale="77500" lnSpcReduction="20000"/>
          </a:bodyPr>
          <a:lstStyle/>
          <a:p>
            <a:pPr algn="r"/>
            <a:r>
              <a:rPr lang="en-US" sz="6000" dirty="0">
                <a:solidFill>
                  <a:srgbClr val="00B0F0"/>
                </a:solidFill>
              </a:rPr>
              <a:t> </a:t>
            </a:r>
            <a:r>
              <a:rPr lang="en-US" sz="2800" dirty="0"/>
              <a:t>Matthew Arnold(English poet) about Gwalior </a:t>
            </a:r>
            <a:r>
              <a:rPr lang="en-US" sz="2800" dirty="0" err="1"/>
              <a:t>Mela</a:t>
            </a:r>
            <a:endParaRPr lang="en-IN" sz="28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THANK  YOU </a:t>
            </a:r>
            <a:endParaRPr lang="en-IN" b="1"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7998" b="27998"/>
          <a:stretch>
            <a:fillRect/>
          </a:stretch>
        </p:blipFill>
        <p:spPr>
          <a:xfrm>
            <a:off x="1815921" y="985834"/>
            <a:ext cx="8332631" cy="3444498"/>
          </a:xfrm>
        </p:spPr>
      </p:pic>
    </p:spTree>
    <p:extLst>
      <p:ext uri="{BB962C8B-B14F-4D97-AF65-F5344CB8AC3E}">
        <p14:creationId xmlns:p14="http://schemas.microsoft.com/office/powerpoint/2010/main" val="20855972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itle 1"/>
          <p:cNvSpPr>
            <a:spLocks noGrp="1"/>
          </p:cNvSpPr>
          <p:nvPr>
            <p:ph type="title"/>
          </p:nvPr>
        </p:nvSpPr>
        <p:spPr>
          <a:xfrm>
            <a:off x="1295402" y="982132"/>
            <a:ext cx="9601196" cy="5251243"/>
          </a:xfrm>
        </p:spPr>
        <p:txBody>
          <a:bodyPr>
            <a:normAutofit/>
          </a:bodyPr>
          <a:lstStyle/>
          <a:p>
            <a:pPr algn="l"/>
            <a:r>
              <a:rPr lang="en-IN" sz="3200" b="1" dirty="0" smtClean="0">
                <a:solidFill>
                  <a:srgbClr val="7030A0"/>
                </a:solidFill>
              </a:rPr>
              <a:t>                   Mini-Project Report on Gwalior </a:t>
            </a:r>
            <a:r>
              <a:rPr lang="en-IN" sz="3200" b="1" dirty="0" err="1" smtClean="0">
                <a:solidFill>
                  <a:srgbClr val="7030A0"/>
                </a:solidFill>
              </a:rPr>
              <a:t>Mela</a:t>
            </a:r>
            <a:r>
              <a:rPr lang="en-IN" sz="3200" b="1" dirty="0" smtClean="0">
                <a:solidFill>
                  <a:srgbClr val="7030A0"/>
                </a:solidFill>
              </a:rPr>
              <a:t> </a:t>
            </a:r>
            <a:r>
              <a:rPr lang="en-IN" sz="2800" dirty="0" smtClean="0">
                <a:solidFill>
                  <a:srgbClr val="0070C0"/>
                </a:solidFill>
              </a:rPr>
              <a:t/>
            </a:r>
            <a:br>
              <a:rPr lang="en-IN" sz="2800" dirty="0" smtClean="0">
                <a:solidFill>
                  <a:srgbClr val="0070C0"/>
                </a:solidFill>
              </a:rPr>
            </a:br>
            <a:r>
              <a:rPr lang="en-IN" sz="2800" dirty="0" smtClean="0">
                <a:solidFill>
                  <a:srgbClr val="0070C0"/>
                </a:solidFill>
              </a:rPr>
              <a:t/>
            </a:r>
            <a:br>
              <a:rPr lang="en-IN" sz="2800" dirty="0" smtClean="0">
                <a:solidFill>
                  <a:srgbClr val="0070C0"/>
                </a:solidFill>
              </a:rPr>
            </a:br>
            <a:r>
              <a:rPr lang="en-IN" sz="2800" dirty="0" smtClean="0">
                <a:solidFill>
                  <a:srgbClr val="0070C0"/>
                </a:solidFill>
              </a:rPr>
              <a:t/>
            </a:r>
            <a:br>
              <a:rPr lang="en-IN" sz="2800" dirty="0" smtClean="0">
                <a:solidFill>
                  <a:srgbClr val="0070C0"/>
                </a:solidFill>
              </a:rPr>
            </a:br>
            <a:r>
              <a:rPr lang="en-IN" sz="2800" dirty="0" smtClean="0">
                <a:solidFill>
                  <a:srgbClr val="0070C0"/>
                </a:solidFill>
              </a:rPr>
              <a:t/>
            </a:r>
            <a:br>
              <a:rPr lang="en-IN" sz="2800" dirty="0" smtClean="0">
                <a:solidFill>
                  <a:srgbClr val="0070C0"/>
                </a:solidFill>
              </a:rPr>
            </a:br>
            <a:r>
              <a:rPr lang="en-IN" sz="2800" dirty="0" smtClean="0">
                <a:solidFill>
                  <a:srgbClr val="0070C0"/>
                </a:solidFill>
              </a:rPr>
              <a:t> </a:t>
            </a:r>
            <a:r>
              <a:rPr lang="en-IN" sz="2000" dirty="0" smtClean="0"/>
              <a:t>Date - 23 April 2020 </a:t>
            </a:r>
            <a:br>
              <a:rPr lang="en-IN" sz="2000" dirty="0" smtClean="0"/>
            </a:br>
            <a:r>
              <a:rPr lang="en-IN" sz="2000" dirty="0" smtClean="0"/>
              <a:t/>
            </a:r>
            <a:br>
              <a:rPr lang="en-IN" sz="2000" dirty="0" smtClean="0"/>
            </a:br>
            <a:r>
              <a:rPr lang="en-IN" sz="2000" dirty="0" smtClean="0"/>
              <a:t>                                                                                      - </a:t>
            </a:r>
            <a:r>
              <a:rPr lang="en-IN" sz="2000" dirty="0" err="1" smtClean="0"/>
              <a:t>Himanshi</a:t>
            </a:r>
            <a:r>
              <a:rPr lang="en-IN" sz="2000" dirty="0" smtClean="0"/>
              <a:t> </a:t>
            </a:r>
            <a:r>
              <a:rPr lang="en-IN" sz="2000" dirty="0" err="1" smtClean="0"/>
              <a:t>Kalra</a:t>
            </a:r>
            <a:r>
              <a:rPr lang="en-IN" sz="2000" dirty="0" smtClean="0"/>
              <a:t> (2017IMG-024) </a:t>
            </a:r>
            <a:br>
              <a:rPr lang="en-IN" sz="2000" dirty="0" smtClean="0"/>
            </a:br>
            <a:r>
              <a:rPr lang="en-IN" sz="2000" dirty="0" smtClean="0"/>
              <a:t>                                                                                      - </a:t>
            </a:r>
            <a:r>
              <a:rPr lang="en-IN" sz="2000" dirty="0" err="1" smtClean="0"/>
              <a:t>Ilapanda</a:t>
            </a:r>
            <a:r>
              <a:rPr lang="en-IN" sz="2000" dirty="0" smtClean="0"/>
              <a:t> </a:t>
            </a:r>
            <a:r>
              <a:rPr lang="en-IN" sz="2000" dirty="0" err="1" smtClean="0"/>
              <a:t>Abhilash</a:t>
            </a:r>
            <a:r>
              <a:rPr lang="en-IN" sz="2000" dirty="0" smtClean="0"/>
              <a:t> (2017IMG-026) </a:t>
            </a:r>
            <a:br>
              <a:rPr lang="en-IN" sz="2000" dirty="0" smtClean="0"/>
            </a:br>
            <a:r>
              <a:rPr lang="en-IN" sz="2000" dirty="0" smtClean="0"/>
              <a:t>                                                                                      - </a:t>
            </a:r>
            <a:r>
              <a:rPr lang="en-IN" sz="2000" dirty="0" err="1" smtClean="0"/>
              <a:t>Jayesh</a:t>
            </a:r>
            <a:r>
              <a:rPr lang="en-IN" sz="2000" dirty="0" smtClean="0"/>
              <a:t> </a:t>
            </a:r>
            <a:r>
              <a:rPr lang="en-IN" sz="2000" dirty="0" err="1" smtClean="0"/>
              <a:t>Kamble</a:t>
            </a:r>
            <a:r>
              <a:rPr lang="en-IN" sz="2000" dirty="0" smtClean="0"/>
              <a:t> (2017IMG-027)</a:t>
            </a:r>
            <a:br>
              <a:rPr lang="en-IN" sz="2000" dirty="0" smtClean="0"/>
            </a:br>
            <a:r>
              <a:rPr lang="en-IN" sz="2000" dirty="0" smtClean="0"/>
              <a:t>                                                                                      </a:t>
            </a:r>
            <a:r>
              <a:rPr lang="en-IN" sz="2000" dirty="0" smtClean="0"/>
              <a:t>- </a:t>
            </a:r>
            <a:r>
              <a:rPr lang="en-IN" sz="2000" dirty="0" err="1" smtClean="0"/>
              <a:t>Akash</a:t>
            </a:r>
            <a:r>
              <a:rPr lang="en-IN" sz="2000" dirty="0" smtClean="0"/>
              <a:t> </a:t>
            </a:r>
            <a:r>
              <a:rPr lang="en-IN" sz="2000" dirty="0" smtClean="0"/>
              <a:t>Aditya (2017IMG-029)         </a:t>
            </a:r>
            <a:br>
              <a:rPr lang="en-IN" sz="2000" dirty="0" smtClean="0"/>
            </a:br>
            <a:r>
              <a:rPr lang="en-IN" sz="2000" dirty="0" smtClean="0"/>
              <a:t>                                                                                      </a:t>
            </a:r>
            <a:r>
              <a:rPr lang="en-IN" sz="2000" dirty="0" smtClean="0"/>
              <a:t>- </a:t>
            </a:r>
            <a:r>
              <a:rPr lang="en-IN" sz="2000" dirty="0" smtClean="0"/>
              <a:t>Kumar </a:t>
            </a:r>
            <a:r>
              <a:rPr lang="en-IN" sz="2000" dirty="0" err="1" smtClean="0"/>
              <a:t>Shashwat</a:t>
            </a:r>
            <a:r>
              <a:rPr lang="en-IN" sz="2000" dirty="0" smtClean="0"/>
              <a:t> (2017IMG-030)</a:t>
            </a:r>
            <a:endParaRPr lang="en-IN"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ctrTitle"/>
          </p:nvPr>
        </p:nvSpPr>
        <p:spPr>
          <a:xfrm>
            <a:off x="2692398" y="1609859"/>
            <a:ext cx="6815669" cy="2550016"/>
          </a:xfrm>
        </p:spPr>
        <p:txBody>
          <a:bodyPr>
            <a:normAutofit fontScale="90000"/>
          </a:bodyPr>
          <a:lstStyle/>
          <a:p>
            <a:r>
              <a:rPr lang="en-US" sz="4400" b="1" dirty="0" smtClean="0"/>
              <a:t/>
            </a:r>
            <a:br>
              <a:rPr lang="en-US" sz="4400" b="1" dirty="0" smtClean="0"/>
            </a:br>
            <a:r>
              <a:rPr lang="en-US" sz="4400" b="1" dirty="0"/>
              <a:t/>
            </a:r>
            <a:br>
              <a:rPr lang="en-US" sz="4400" b="1" dirty="0"/>
            </a:br>
            <a:r>
              <a:rPr lang="en-US" sz="4400" b="1" dirty="0" smtClean="0"/>
              <a:t/>
            </a:r>
            <a:br>
              <a:rPr lang="en-US" sz="4400" b="1" dirty="0" smtClean="0"/>
            </a:br>
            <a:r>
              <a:rPr lang="en-US" sz="4400" b="1" dirty="0"/>
              <a:t/>
            </a:r>
            <a:br>
              <a:rPr lang="en-US" sz="4400" b="1" dirty="0"/>
            </a:br>
            <a:r>
              <a:rPr lang="en-US" sz="4400" dirty="0"/>
              <a:t/>
            </a:r>
            <a:br>
              <a:rPr lang="en-US" sz="4400" dirty="0"/>
            </a:br>
            <a:r>
              <a:rPr lang="en-US" sz="5300" b="1" dirty="0">
                <a:solidFill>
                  <a:srgbClr val="C00000"/>
                </a:solidFill>
              </a:rPr>
              <a:t>Gwalior Trade Fair:</a:t>
            </a:r>
            <a:r>
              <a:rPr lang="en-US" sz="4000" dirty="0">
                <a:solidFill>
                  <a:srgbClr val="0070C0"/>
                </a:solidFill>
              </a:rPr>
              <a:t/>
            </a:r>
            <a:br>
              <a:rPr lang="en-US" sz="4000" dirty="0">
                <a:solidFill>
                  <a:srgbClr val="0070C0"/>
                </a:solidFill>
              </a:rPr>
            </a:br>
            <a:r>
              <a:rPr lang="en-US" sz="4000" dirty="0">
                <a:solidFill>
                  <a:srgbClr val="0070C0"/>
                </a:solidFill>
              </a:rPr>
              <a:t/>
            </a:r>
            <a:br>
              <a:rPr lang="en-US" sz="4000" dirty="0">
                <a:solidFill>
                  <a:srgbClr val="0070C0"/>
                </a:solidFill>
              </a:rPr>
            </a:br>
            <a:r>
              <a:rPr lang="en-US" sz="4400" dirty="0" smtClean="0">
                <a:solidFill>
                  <a:srgbClr val="FF0000"/>
                </a:solidFill>
              </a:rPr>
              <a:t> </a:t>
            </a:r>
            <a:endParaRPr lang="en-IN" sz="4400" dirty="0">
              <a:solidFill>
                <a:srgbClr val="FF0000"/>
              </a:solidFill>
            </a:endParaRPr>
          </a:p>
        </p:txBody>
      </p:sp>
      <p:sp>
        <p:nvSpPr>
          <p:cNvPr id="1048601" name="Subtitle 2"/>
          <p:cNvSpPr>
            <a:spLocks noGrp="1"/>
          </p:cNvSpPr>
          <p:nvPr>
            <p:ph type="subTitle" idx="1"/>
          </p:nvPr>
        </p:nvSpPr>
        <p:spPr>
          <a:xfrm>
            <a:off x="2821186" y="3541690"/>
            <a:ext cx="6815669" cy="618185"/>
          </a:xfrm>
        </p:spPr>
        <p:txBody>
          <a:bodyPr>
            <a:normAutofit/>
          </a:bodyPr>
          <a:lstStyle/>
          <a:p>
            <a:r>
              <a:rPr lang="en-US" sz="2400" b="1" dirty="0"/>
              <a:t>A Century-Old Business Marvel</a:t>
            </a:r>
            <a:endParaRPr lang="en-I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Picture 2"/>
          <p:cNvPicPr>
            <a:picLocks noChangeAspect="1"/>
          </p:cNvPicPr>
          <p:nvPr/>
        </p:nvPicPr>
        <p:blipFill>
          <a:blip r:embed="rId2"/>
          <a:stretch>
            <a:fillRect/>
          </a:stretch>
        </p:blipFill>
        <p:spPr>
          <a:xfrm>
            <a:off x="2228045" y="1004552"/>
            <a:ext cx="7611414" cy="45977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title"/>
          </p:nvPr>
        </p:nvSpPr>
        <p:spPr>
          <a:xfrm>
            <a:off x="1076458" y="656824"/>
            <a:ext cx="6241816" cy="708337"/>
          </a:xfrm>
        </p:spPr>
        <p:txBody>
          <a:bodyPr>
            <a:normAutofit/>
          </a:bodyPr>
          <a:lstStyle/>
          <a:p>
            <a:r>
              <a:rPr lang="en-IN" sz="2400" b="1" dirty="0">
                <a:solidFill>
                  <a:srgbClr val="002060"/>
                </a:solidFill>
              </a:rPr>
              <a:t>A. </a:t>
            </a:r>
            <a:r>
              <a:rPr lang="en-US" sz="2400" b="1" dirty="0">
                <a:solidFill>
                  <a:srgbClr val="002060"/>
                </a:solidFill>
              </a:rPr>
              <a:t>Madhya Pradesh: The state of Fairs</a:t>
            </a:r>
            <a:endParaRPr lang="en-IN" sz="2400" b="1" dirty="0"/>
          </a:p>
        </p:txBody>
      </p:sp>
      <p:sp>
        <p:nvSpPr>
          <p:cNvPr id="1048612" name="Text Placeholder 3"/>
          <p:cNvSpPr>
            <a:spLocks noGrp="1"/>
          </p:cNvSpPr>
          <p:nvPr>
            <p:ph type="body" sz="half" idx="2"/>
          </p:nvPr>
        </p:nvSpPr>
        <p:spPr>
          <a:xfrm>
            <a:off x="656823" y="1751527"/>
            <a:ext cx="7083380" cy="4353059"/>
          </a:xfrm>
        </p:spPr>
        <p:txBody>
          <a:bodyPr>
            <a:normAutofit fontScale="92500"/>
          </a:bodyPr>
          <a:lstStyle/>
          <a:p>
            <a:pPr marL="285750" indent="-285750">
              <a:buFont typeface="Wingdings" panose="05000000000000000000" pitchFamily="2" charset="2"/>
              <a:buChar char="à"/>
            </a:pPr>
            <a:r>
              <a:rPr lang="en-IN" sz="1900" dirty="0">
                <a:latin typeface="Arial" panose="020B0604020202020204" pitchFamily="34" charset="0"/>
                <a:cs typeface="Arial" panose="020B0604020202020204" pitchFamily="34" charset="0"/>
              </a:rPr>
              <a:t>Fairs are a </a:t>
            </a:r>
            <a:r>
              <a:rPr lang="en-IN" dirty="0">
                <a:latin typeface="Arial" panose="020B0604020202020204" pitchFamily="34" charset="0"/>
                <a:cs typeface="Arial" panose="020B0604020202020204" pitchFamily="34" charset="0"/>
              </a:rPr>
              <a:t>coming together of people of various backgrounds. It is a harmonic procession of happiness and joy</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à"/>
            </a:pPr>
            <a:r>
              <a:rPr lang="en-US" dirty="0">
                <a:latin typeface="Arial" panose="020B0604020202020204" pitchFamily="34" charset="0"/>
                <a:cs typeface="Arial" panose="020B0604020202020204" pitchFamily="34" charset="0"/>
              </a:rPr>
              <a:t>Madhya Pradesh has a rich legacy of fairs, expanding from ​</a:t>
            </a:r>
            <a:r>
              <a:rPr lang="en-US" dirty="0" err="1">
                <a:latin typeface="Arial" panose="020B0604020202020204" pitchFamily="34" charset="0"/>
                <a:cs typeface="Arial" panose="020B0604020202020204" pitchFamily="34" charset="0"/>
              </a:rPr>
              <a:t>Malwa</a:t>
            </a:r>
            <a:r>
              <a:rPr lang="en-US" dirty="0">
                <a:latin typeface="Arial" panose="020B0604020202020204" pitchFamily="34" charset="0"/>
                <a:cs typeface="Arial" panose="020B0604020202020204" pitchFamily="34" charset="0"/>
              </a:rPr>
              <a:t> to </a:t>
            </a:r>
            <a:r>
              <a:rPr lang="en-US" dirty="0" err="1">
                <a:latin typeface="Arial" panose="020B0604020202020204" pitchFamily="34" charset="0"/>
                <a:cs typeface="Arial" panose="020B0604020202020204" pitchFamily="34" charset="0"/>
              </a:rPr>
              <a:t>Mahoba</a:t>
            </a:r>
            <a:r>
              <a:rPr lang="en-US" dirty="0">
                <a:latin typeface="Arial" panose="020B0604020202020204" pitchFamily="34" charset="0"/>
                <a:cs typeface="Arial" panose="020B0604020202020204" pitchFamily="34" charset="0"/>
              </a:rPr>
              <a:t>, from </a:t>
            </a:r>
            <a:r>
              <a:rPr lang="en-US" dirty="0" err="1">
                <a:latin typeface="Arial" panose="020B0604020202020204" pitchFamily="34" charset="0"/>
                <a:cs typeface="Arial" panose="020B0604020202020204" pitchFamily="34" charset="0"/>
              </a:rPr>
              <a:t>Datia</a:t>
            </a:r>
            <a:r>
              <a:rPr lang="en-US" dirty="0">
                <a:latin typeface="Arial" panose="020B0604020202020204" pitchFamily="34" charset="0"/>
                <a:cs typeface="Arial" panose="020B0604020202020204" pitchFamily="34" charset="0"/>
              </a:rPr>
              <a:t> to Chhattisgarh, from </a:t>
            </a:r>
            <a:r>
              <a:rPr lang="en-US" dirty="0" err="1">
                <a:latin typeface="Arial" panose="020B0604020202020204" pitchFamily="34" charset="0"/>
                <a:cs typeface="Arial" panose="020B0604020202020204" pitchFamily="34" charset="0"/>
              </a:rPr>
              <a:t>Orchha</a:t>
            </a:r>
            <a:r>
              <a:rPr lang="en-US" dirty="0">
                <a:latin typeface="Arial" panose="020B0604020202020204" pitchFamily="34" charset="0"/>
                <a:cs typeface="Arial" panose="020B0604020202020204" pitchFamily="34" charset="0"/>
              </a:rPr>
              <a:t> to </a:t>
            </a:r>
            <a:r>
              <a:rPr lang="en-US" dirty="0" err="1">
                <a:latin typeface="Arial" panose="020B0604020202020204" pitchFamily="34" charset="0"/>
                <a:cs typeface="Arial" panose="020B0604020202020204" pitchFamily="34" charset="0"/>
              </a:rPr>
              <a:t>Bastar</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à"/>
            </a:pPr>
            <a:r>
              <a:rPr lang="en-US" dirty="0">
                <a:latin typeface="Arial" panose="020B0604020202020204" pitchFamily="34" charset="0"/>
                <a:cs typeface="Arial" panose="020B0604020202020204" pitchFamily="34" charset="0"/>
              </a:rPr>
              <a:t>  Not only do these capture the intermingling fragrance of diversities, but also provide a source of livelihood to many. The fairs act as a backbone of Madhya Pradesh’s socio-economic culture.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à"/>
            </a:pPr>
            <a:r>
              <a:rPr lang="en-US" dirty="0">
                <a:latin typeface="Arial" panose="020B0604020202020204" pitchFamily="34" charset="0"/>
                <a:cs typeface="Arial" panose="020B0604020202020204" pitchFamily="34" charset="0"/>
              </a:rPr>
              <a:t>It’s significance can be imagined by the fact that many call it to be "</a:t>
            </a:r>
            <a:r>
              <a:rPr lang="en-US" b="1" dirty="0">
                <a:latin typeface="Arial" panose="020B0604020202020204" pitchFamily="34" charset="0"/>
                <a:cs typeface="Arial" panose="020B0604020202020204" pitchFamily="34" charset="0"/>
              </a:rPr>
              <a:t>​The </a:t>
            </a:r>
            <a:r>
              <a:rPr lang="en-US" b="1" dirty="0" err="1">
                <a:latin typeface="Arial" panose="020B0604020202020204" pitchFamily="34" charset="0"/>
                <a:cs typeface="Arial" panose="020B0604020202020204" pitchFamily="34" charset="0"/>
              </a:rPr>
              <a:t>Koh-i-Noor</a:t>
            </a:r>
            <a:r>
              <a:rPr lang="en-US" b="1" dirty="0">
                <a:latin typeface="Arial" panose="020B0604020202020204" pitchFamily="34" charset="0"/>
                <a:cs typeface="Arial" panose="020B0604020202020204" pitchFamily="34" charset="0"/>
              </a:rPr>
              <a:t> of India's </a:t>
            </a:r>
            <a:r>
              <a:rPr lang="en-US" b="1" dirty="0" err="1">
                <a:latin typeface="Arial" panose="020B0604020202020204" pitchFamily="34" charset="0"/>
                <a:cs typeface="Arial" panose="020B0604020202020204" pitchFamily="34" charset="0"/>
              </a:rPr>
              <a:t>Mela</a:t>
            </a:r>
            <a:r>
              <a:rPr lang="en-US" b="1" dirty="0">
                <a:latin typeface="Arial" panose="020B0604020202020204" pitchFamily="34" charset="0"/>
                <a:cs typeface="Arial" panose="020B0604020202020204" pitchFamily="34" charset="0"/>
              </a:rPr>
              <a:t> Culture</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endParaRPr lang="en-IN" dirty="0"/>
          </a:p>
        </p:txBody>
      </p:sp>
      <p:pic>
        <p:nvPicPr>
          <p:cNvPr id="2097160" name="Content Placeholder 5"/>
          <p:cNvPicPr>
            <a:picLocks noGrp="1" noChangeAspect="1"/>
          </p:cNvPicPr>
          <p:nvPr>
            <p:ph type="pic" idx="1"/>
          </p:nvPr>
        </p:nvPicPr>
        <p:blipFill>
          <a:blip r:embed="rId2"/>
          <a:srcRect l="17770" r="17770"/>
          <a:stretch>
            <a:fillRect/>
          </a:stretch>
        </p:blipFill>
        <p:spPr>
          <a:xfrm>
            <a:off x="7831138" y="1546225"/>
            <a:ext cx="3670300" cy="4270375"/>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1043189" y="746976"/>
            <a:ext cx="6494026" cy="592428"/>
          </a:xfrm>
        </p:spPr>
        <p:txBody>
          <a:bodyPr>
            <a:normAutofit/>
          </a:bodyPr>
          <a:lstStyle/>
          <a:p>
            <a:r>
              <a:rPr lang="en-IN" sz="2400" b="1" dirty="0" smtClean="0">
                <a:solidFill>
                  <a:srgbClr val="002060"/>
                </a:solidFill>
              </a:rPr>
              <a:t>B. </a:t>
            </a:r>
            <a:r>
              <a:rPr lang="en-US" sz="2400" b="1" dirty="0">
                <a:solidFill>
                  <a:srgbClr val="002060"/>
                </a:solidFill>
              </a:rPr>
              <a:t>Background of Gwalior Trade Fair </a:t>
            </a:r>
            <a:endParaRPr lang="en-IN" sz="2400" b="1" dirty="0">
              <a:solidFill>
                <a:srgbClr val="002060"/>
              </a:solidFill>
            </a:endParaRPr>
          </a:p>
        </p:txBody>
      </p:sp>
      <p:sp>
        <p:nvSpPr>
          <p:cNvPr id="1048614" name="Text Placeholder 3"/>
          <p:cNvSpPr>
            <a:spLocks noGrp="1"/>
          </p:cNvSpPr>
          <p:nvPr>
            <p:ph type="body" sz="half" idx="2"/>
          </p:nvPr>
        </p:nvSpPr>
        <p:spPr>
          <a:xfrm>
            <a:off x="695458" y="1622737"/>
            <a:ext cx="7147775" cy="4520485"/>
          </a:xfrm>
        </p:spPr>
        <p:txBody>
          <a:bodyPr>
            <a:normAutofit fontScale="94444" lnSpcReduction="10000"/>
          </a:bodyPr>
          <a:lstStyle/>
          <a:p>
            <a:pPr marL="285750" indent="-285750" algn="l">
              <a:buFont typeface="Wingdings" panose="05000000000000000000" pitchFamily="2" charset="2"/>
              <a:buChar char="à"/>
            </a:pPr>
            <a:r>
              <a:rPr lang="en-US" dirty="0" smtClean="0">
                <a:latin typeface="Arial" panose="020B0604020202020204" pitchFamily="34" charset="0"/>
                <a:cs typeface="Arial" panose="020B0604020202020204" pitchFamily="34" charset="0"/>
              </a:rPr>
              <a:t>First </a:t>
            </a:r>
            <a:r>
              <a:rPr lang="en-US" dirty="0">
                <a:latin typeface="Arial" panose="020B0604020202020204" pitchFamily="34" charset="0"/>
                <a:cs typeface="Arial" panose="020B0604020202020204" pitchFamily="34" charset="0"/>
              </a:rPr>
              <a:t>started in 1905, the Gwalior trade fair is already more than a century </a:t>
            </a:r>
            <a:r>
              <a:rPr lang="en-US" dirty="0" smtClean="0">
                <a:latin typeface="Arial" panose="020B0604020202020204" pitchFamily="34" charset="0"/>
                <a:cs typeface="Arial" panose="020B0604020202020204" pitchFamily="34" charset="0"/>
              </a:rPr>
              <a:t>old.</a:t>
            </a:r>
          </a:p>
          <a:p>
            <a:endParaRPr lang="en-US" dirty="0" smtClean="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à"/>
            </a:pPr>
            <a:r>
              <a:rPr lang="en-US" dirty="0" smtClean="0">
                <a:latin typeface="Arial" panose="020B0604020202020204" pitchFamily="34" charset="0"/>
                <a:cs typeface="Arial" panose="020B0604020202020204" pitchFamily="34" charset="0"/>
              </a:rPr>
              <a:t> It was started </a:t>
            </a:r>
            <a:r>
              <a:rPr lang="en-US" dirty="0">
                <a:latin typeface="Arial" panose="020B0604020202020204" pitchFamily="34" charset="0"/>
                <a:cs typeface="Arial" panose="020B0604020202020204" pitchFamily="34" charset="0"/>
              </a:rPr>
              <a:t>by </a:t>
            </a:r>
            <a:r>
              <a:rPr lang="en-US" dirty="0" err="1">
                <a:latin typeface="Arial" panose="020B0604020202020204" pitchFamily="34" charset="0"/>
                <a:cs typeface="Arial" panose="020B0604020202020204" pitchFamily="34" charset="0"/>
              </a:rPr>
              <a:t>Maharaj</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Madhav</a:t>
            </a:r>
            <a:r>
              <a:rPr lang="en-US" dirty="0">
                <a:latin typeface="Arial" panose="020B0604020202020204" pitchFamily="34" charset="0"/>
                <a:cs typeface="Arial" panose="020B0604020202020204" pitchFamily="34" charset="0"/>
              </a:rPr>
              <a:t> Rao </a:t>
            </a:r>
            <a:r>
              <a:rPr lang="en-US" dirty="0" err="1">
                <a:latin typeface="Arial" panose="020B0604020202020204" pitchFamily="34" charset="0"/>
                <a:cs typeface="Arial" panose="020B0604020202020204" pitchFamily="34" charset="0"/>
              </a:rPr>
              <a:t>Scindia</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à"/>
            </a:pP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Initially Started as a Cattle Trade </a:t>
            </a:r>
            <a:r>
              <a:rPr lang="en-US" dirty="0" smtClean="0">
                <a:latin typeface="Arial" panose="020B0604020202020204" pitchFamily="34" charset="0"/>
                <a:cs typeface="Arial" panose="020B0604020202020204" pitchFamily="34" charset="0"/>
              </a:rPr>
              <a:t>Fair.</a:t>
            </a:r>
          </a:p>
          <a:p>
            <a:pPr algn="l"/>
            <a:endParaRPr lang="en-US" dirty="0" smtClean="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à"/>
            </a:pPr>
            <a:r>
              <a:rPr lang="en-US" dirty="0" smtClean="0">
                <a:latin typeface="Arial" panose="020B0604020202020204" pitchFamily="34" charset="0"/>
                <a:cs typeface="Arial" panose="020B0604020202020204" pitchFamily="34" charset="0"/>
              </a:rPr>
              <a:t>Currently </a:t>
            </a:r>
            <a:r>
              <a:rPr lang="en-US" dirty="0">
                <a:latin typeface="Arial" panose="020B0604020202020204" pitchFamily="34" charset="0"/>
                <a:cs typeface="Arial" panose="020B0604020202020204" pitchFamily="34" charset="0"/>
              </a:rPr>
              <a:t>Asia’s largest Trade Fair</a:t>
            </a:r>
            <a:r>
              <a:rPr lang="en-US" dirty="0" smtClean="0">
                <a:latin typeface="Arial" panose="020B0604020202020204" pitchFamily="34" charset="0"/>
                <a:cs typeface="Arial" panose="020B0604020202020204" pitchFamily="34" charset="0"/>
              </a:rPr>
              <a:t>.</a:t>
            </a:r>
          </a:p>
          <a:p>
            <a:pPr algn="l"/>
            <a:endParaRPr lang="en-US" dirty="0" smtClean="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rPr>
              <a:t> More than ​50 Lakh people visit the </a:t>
            </a:r>
            <a:r>
              <a:rPr lang="en-US" dirty="0" err="1">
                <a:latin typeface="Arial" panose="020B0604020202020204" pitchFamily="34" charset="0"/>
                <a:cs typeface="Arial" panose="020B0604020202020204" pitchFamily="34" charset="0"/>
              </a:rPr>
              <a:t>Mela</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annually.</a:t>
            </a:r>
          </a:p>
          <a:p>
            <a:pPr algn="l"/>
            <a:endParaRPr lang="en-US" dirty="0" smtClean="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rPr>
              <a:t> What makes it a </a:t>
            </a:r>
            <a:r>
              <a:rPr lang="en-US" dirty="0" err="1">
                <a:latin typeface="Arial" panose="020B0604020202020204" pitchFamily="34" charset="0"/>
                <a:cs typeface="Arial" panose="020B0604020202020204" pitchFamily="34" charset="0"/>
              </a:rPr>
              <a:t>speciality</a:t>
            </a:r>
            <a:r>
              <a:rPr lang="en-US" dirty="0">
                <a:latin typeface="Arial" panose="020B0604020202020204" pitchFamily="34" charset="0"/>
                <a:cs typeface="Arial" panose="020B0604020202020204" pitchFamily="34" charset="0"/>
              </a:rPr>
              <a:t> is that only a few fairs can even come close to the variety and vastness of the ‘Gwalior </a:t>
            </a:r>
            <a:r>
              <a:rPr lang="en-US" dirty="0" err="1">
                <a:latin typeface="Arial" panose="020B0604020202020204" pitchFamily="34" charset="0"/>
                <a:cs typeface="Arial" panose="020B0604020202020204" pitchFamily="34" charset="0"/>
              </a:rPr>
              <a:t>Mela</a:t>
            </a:r>
            <a:r>
              <a:rPr lang="en-US" dirty="0">
                <a:latin typeface="Arial" panose="020B0604020202020204" pitchFamily="34" charset="0"/>
                <a:cs typeface="Arial" panose="020B0604020202020204" pitchFamily="34" charset="0"/>
              </a:rPr>
              <a:t>’. </a:t>
            </a:r>
          </a:p>
          <a:p>
            <a:endParaRPr lang="en-US" dirty="0"/>
          </a:p>
        </p:txBody>
      </p:sp>
      <p:pic>
        <p:nvPicPr>
          <p:cNvPr id="2097161" name="Picture Placeholder 6"/>
          <p:cNvPicPr>
            <a:picLocks noGrp="1" noChangeAspect="1"/>
          </p:cNvPicPr>
          <p:nvPr>
            <p:ph type="pic" idx="1"/>
          </p:nvPr>
        </p:nvPicPr>
        <p:blipFill>
          <a:blip r:embed="rId2"/>
          <a:stretch>
            <a:fillRect/>
          </a:stretch>
        </p:blipFill>
        <p:spPr>
          <a:xfrm>
            <a:off x="7740203" y="1893193"/>
            <a:ext cx="3734873" cy="3606085"/>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1"/>
          <p:cNvSpPr>
            <a:spLocks noGrp="1"/>
          </p:cNvSpPr>
          <p:nvPr>
            <p:ph type="title"/>
          </p:nvPr>
        </p:nvSpPr>
        <p:spPr>
          <a:xfrm>
            <a:off x="1295399" y="746976"/>
            <a:ext cx="6241816" cy="643942"/>
          </a:xfrm>
        </p:spPr>
        <p:txBody>
          <a:bodyPr>
            <a:normAutofit/>
          </a:bodyPr>
          <a:lstStyle/>
          <a:p>
            <a:r>
              <a:rPr lang="en-IN" sz="2400" b="1" dirty="0" smtClean="0">
                <a:solidFill>
                  <a:srgbClr val="002060"/>
                </a:solidFill>
              </a:rPr>
              <a:t>C.  VALUES</a:t>
            </a:r>
            <a:endParaRPr lang="en-IN" sz="2400" b="1" dirty="0">
              <a:solidFill>
                <a:srgbClr val="002060"/>
              </a:solidFill>
            </a:endParaRPr>
          </a:p>
        </p:txBody>
      </p:sp>
      <p:pic>
        <p:nvPicPr>
          <p:cNvPr id="2097162" name="Picture Placeholder 4"/>
          <p:cNvPicPr>
            <a:picLocks noGrp="1" noChangeAspect="1"/>
          </p:cNvPicPr>
          <p:nvPr>
            <p:ph type="pic" idx="1"/>
          </p:nvPr>
        </p:nvPicPr>
        <p:blipFill>
          <a:blip r:embed="rId2"/>
          <a:srcRect t="13445" b="13445"/>
          <a:stretch>
            <a:fillRect/>
          </a:stretch>
        </p:blipFill>
        <p:spPr>
          <a:xfrm>
            <a:off x="8409903" y="2034862"/>
            <a:ext cx="2807595" cy="3670479"/>
          </a:xfrm>
        </p:spPr>
      </p:pic>
      <p:sp>
        <p:nvSpPr>
          <p:cNvPr id="1048616" name="Text Placeholder 3"/>
          <p:cNvSpPr>
            <a:spLocks noGrp="1"/>
          </p:cNvSpPr>
          <p:nvPr>
            <p:ph type="body" sz="half" idx="2"/>
          </p:nvPr>
        </p:nvSpPr>
        <p:spPr>
          <a:xfrm>
            <a:off x="759854" y="1712891"/>
            <a:ext cx="7431109" cy="4417454"/>
          </a:xfrm>
        </p:spPr>
        <p:txBody>
          <a:bodyPr>
            <a:normAutofit/>
          </a:bodyPr>
          <a:lstStyle/>
          <a:p>
            <a:pPr marL="285750" indent="-285750" algn="l">
              <a:buFont typeface="Wingdings" panose="05000000000000000000" pitchFamily="2" charset="2"/>
              <a:buChar char="à"/>
            </a:pPr>
            <a:r>
              <a:rPr lang="en-US" dirty="0" smtClean="0">
                <a:latin typeface="Arial" panose="020B0604020202020204" pitchFamily="34" charset="0"/>
                <a:cs typeface="Arial" panose="020B0604020202020204" pitchFamily="34" charset="0"/>
              </a:rPr>
              <a:t>Gwalior </a:t>
            </a:r>
            <a:r>
              <a:rPr lang="en-US" dirty="0" err="1">
                <a:latin typeface="Arial" panose="020B0604020202020204" pitchFamily="34" charset="0"/>
                <a:cs typeface="Arial" panose="020B0604020202020204" pitchFamily="34" charset="0"/>
              </a:rPr>
              <a:t>Mela</a:t>
            </a:r>
            <a:r>
              <a:rPr lang="en-US" dirty="0">
                <a:latin typeface="Arial" panose="020B0604020202020204" pitchFamily="34" charset="0"/>
                <a:cs typeface="Arial" panose="020B0604020202020204" pitchFamily="34" charset="0"/>
              </a:rPr>
              <a:t> started in 1905 because of then ruler, </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Madhav</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Rao </a:t>
            </a:r>
            <a:r>
              <a:rPr lang="en-US" dirty="0" err="1" smtClean="0">
                <a:latin typeface="Arial" panose="020B0604020202020204" pitchFamily="34" charset="0"/>
                <a:cs typeface="Arial" panose="020B0604020202020204" pitchFamily="34" charset="0"/>
              </a:rPr>
              <a:t>Scindia</a:t>
            </a:r>
            <a:r>
              <a:rPr lang="en-US" dirty="0" smtClean="0">
                <a:latin typeface="Arial" panose="020B0604020202020204" pitchFamily="34" charset="0"/>
                <a:cs typeface="Arial" panose="020B0604020202020204" pitchFamily="34" charset="0"/>
              </a:rPr>
              <a:t>. (fig. in the right)</a:t>
            </a:r>
          </a:p>
          <a:p>
            <a:pPr algn="l"/>
            <a:endParaRPr lang="en-US" dirty="0" smtClean="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rPr>
              <a:t> Gwalior </a:t>
            </a:r>
            <a:r>
              <a:rPr lang="en-US" dirty="0" err="1">
                <a:latin typeface="Arial" panose="020B0604020202020204" pitchFamily="34" charset="0"/>
                <a:cs typeface="Arial" panose="020B0604020202020204" pitchFamily="34" charset="0"/>
              </a:rPr>
              <a:t>Mela</a:t>
            </a:r>
            <a:r>
              <a:rPr lang="en-US" dirty="0">
                <a:latin typeface="Arial" panose="020B0604020202020204" pitchFamily="34" charset="0"/>
                <a:cs typeface="Arial" panose="020B0604020202020204" pitchFamily="34" charset="0"/>
              </a:rPr>
              <a:t> soon became an example of how problems can be tackled and something beautiful can come out of the collective will power of masses. </a:t>
            </a:r>
            <a:endParaRPr lang="en-US" dirty="0" smtClean="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rPr>
              <a:t>Despite how the changing times kept most of the rulers preoccupied and perplexed, Highness </a:t>
            </a:r>
            <a:r>
              <a:rPr lang="en-US" dirty="0" err="1">
                <a:latin typeface="Arial" panose="020B0604020202020204" pitchFamily="34" charset="0"/>
                <a:cs typeface="Arial" panose="020B0604020202020204" pitchFamily="34" charset="0"/>
              </a:rPr>
              <a:t>Madhav</a:t>
            </a:r>
            <a:r>
              <a:rPr lang="en-US" dirty="0">
                <a:latin typeface="Arial" panose="020B0604020202020204" pitchFamily="34" charset="0"/>
                <a:cs typeface="Arial" panose="020B0604020202020204" pitchFamily="34" charset="0"/>
              </a:rPr>
              <a:t> Rao anticipated how starting this tradition would go beyond all the current problems. Amidst confusion and chaos and the rise and fall of rulers, he did something that rarely allowed other rulers to even consider. </a:t>
            </a:r>
            <a:endParaRPr lang="en-US" dirty="0" smtClean="0">
              <a:latin typeface="Arial" panose="020B0604020202020204" pitchFamily="34" charset="0"/>
              <a:cs typeface="Arial" panose="020B0604020202020204" pitchFamily="34" charset="0"/>
            </a:endParaRPr>
          </a:p>
          <a:p>
            <a:pPr algn="l"/>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295398" y="772733"/>
            <a:ext cx="7706933" cy="553792"/>
          </a:xfrm>
        </p:spPr>
        <p:txBody>
          <a:bodyPr>
            <a:normAutofit/>
          </a:bodyPr>
          <a:lstStyle/>
          <a:p>
            <a:r>
              <a:rPr lang="en-IN" sz="2400" b="1" dirty="0" smtClean="0">
                <a:solidFill>
                  <a:srgbClr val="002060"/>
                </a:solidFill>
              </a:rPr>
              <a:t>            D.  Growth over the Country</a:t>
            </a:r>
            <a:endParaRPr lang="en-IN" sz="2400" b="1" dirty="0">
              <a:solidFill>
                <a:srgbClr val="002060"/>
              </a:solidFill>
            </a:endParaRPr>
          </a:p>
        </p:txBody>
      </p:sp>
      <p:sp>
        <p:nvSpPr>
          <p:cNvPr id="1048618" name="Text Placeholder 3"/>
          <p:cNvSpPr>
            <a:spLocks noGrp="1"/>
          </p:cNvSpPr>
          <p:nvPr>
            <p:ph type="body" sz="half" idx="2"/>
          </p:nvPr>
        </p:nvSpPr>
        <p:spPr>
          <a:xfrm>
            <a:off x="759853" y="1687133"/>
            <a:ext cx="10805375" cy="4507606"/>
          </a:xfrm>
        </p:spPr>
        <p:txBody>
          <a:bodyPr>
            <a:normAutofit lnSpcReduction="10000"/>
          </a:bodyPr>
          <a:lstStyle/>
          <a:p>
            <a:pPr marL="285750" indent="-285750" algn="l">
              <a:buFont typeface="Wingdings" panose="05000000000000000000" pitchFamily="2" charset="2"/>
              <a:buChar char="à"/>
            </a:pPr>
            <a:r>
              <a:rPr lang="en-US" dirty="0" smtClean="0">
                <a:latin typeface="Arial" panose="020B0604020202020204" pitchFamily="34" charset="0"/>
                <a:cs typeface="Arial" panose="020B0604020202020204" pitchFamily="34" charset="0"/>
                <a:sym typeface="Wingdings" panose="05000000000000000000" pitchFamily="2" charset="2"/>
              </a:rPr>
              <a:t>"</a:t>
            </a:r>
            <a:r>
              <a:rPr lang="en-US" dirty="0" err="1">
                <a:latin typeface="Arial" panose="020B0604020202020204" pitchFamily="34" charset="0"/>
                <a:cs typeface="Arial" panose="020B0604020202020204" pitchFamily="34" charset="0"/>
                <a:sym typeface="Wingdings" panose="05000000000000000000" pitchFamily="2" charset="2"/>
              </a:rPr>
              <a:t>Mela</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Maveshiaan</a:t>
            </a:r>
            <a:r>
              <a:rPr lang="en-US" dirty="0">
                <a:latin typeface="Arial" panose="020B0604020202020204" pitchFamily="34" charset="0"/>
                <a:cs typeface="Arial" panose="020B0604020202020204" pitchFamily="34" charset="0"/>
                <a:sym typeface="Wingdings" panose="05000000000000000000" pitchFamily="2" charset="2"/>
              </a:rPr>
              <a:t>", the name of the </a:t>
            </a:r>
            <a:r>
              <a:rPr lang="en-US" dirty="0" err="1">
                <a:latin typeface="Arial" panose="020B0604020202020204" pitchFamily="34" charset="0"/>
                <a:cs typeface="Arial" panose="020B0604020202020204" pitchFamily="34" charset="0"/>
                <a:sym typeface="Wingdings" panose="05000000000000000000" pitchFamily="2" charset="2"/>
              </a:rPr>
              <a:t>Mela</a:t>
            </a:r>
            <a:r>
              <a:rPr lang="en-US" dirty="0">
                <a:latin typeface="Arial" panose="020B0604020202020204" pitchFamily="34" charset="0"/>
                <a:cs typeface="Arial" panose="020B0604020202020204" pitchFamily="34" charset="0"/>
                <a:sym typeface="Wingdings" panose="05000000000000000000" pitchFamily="2" charset="2"/>
              </a:rPr>
              <a:t> when it originally started, began due to natural calamities hitting Gwalior twice in the same decade, once in 1894 and then again in 1904. They had a grave impact on farmers as they left families starving. </a:t>
            </a:r>
            <a:endParaRPr lang="en-IN" dirty="0" smtClean="0">
              <a:latin typeface="Arial" panose="020B0604020202020204" pitchFamily="34" charset="0"/>
              <a:cs typeface="Arial" panose="020B0604020202020204" pitchFamily="34" charset="0"/>
              <a:sym typeface="Wingdings" panose="05000000000000000000" pitchFamily="2" charset="2"/>
            </a:endParaRPr>
          </a:p>
          <a:p>
            <a:pPr marL="285750" indent="-285750" algn="l">
              <a:buFont typeface="Wingdings" panose="05000000000000000000" pitchFamily="2" charset="2"/>
              <a:buChar char="à"/>
            </a:pPr>
            <a:r>
              <a:rPr lang="en-IN" dirty="0">
                <a:sym typeface="Wingdings" panose="05000000000000000000" pitchFamily="2" charset="2"/>
              </a:rPr>
              <a:t> </a:t>
            </a:r>
            <a:r>
              <a:rPr lang="en-US" dirty="0">
                <a:latin typeface="Arial" panose="020B0604020202020204" pitchFamily="34" charset="0"/>
                <a:cs typeface="Arial" panose="020B0604020202020204" pitchFamily="34" charset="0"/>
                <a:sym typeface="Wingdings" panose="05000000000000000000" pitchFamily="2" charset="2"/>
              </a:rPr>
              <a:t>Hence, </a:t>
            </a:r>
            <a:r>
              <a:rPr lang="en-US" dirty="0" err="1">
                <a:latin typeface="Arial" panose="020B0604020202020204" pitchFamily="34" charset="0"/>
                <a:cs typeface="Arial" panose="020B0604020202020204" pitchFamily="34" charset="0"/>
                <a:sym typeface="Wingdings" panose="05000000000000000000" pitchFamily="2" charset="2"/>
              </a:rPr>
              <a:t>Mela</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Maveshiaan</a:t>
            </a:r>
            <a:r>
              <a:rPr lang="en-US" dirty="0">
                <a:latin typeface="Arial" panose="020B0604020202020204" pitchFamily="34" charset="0"/>
                <a:cs typeface="Arial" panose="020B0604020202020204" pitchFamily="34" charset="0"/>
                <a:sym typeface="Wingdings" panose="05000000000000000000" pitchFamily="2" charset="2"/>
              </a:rPr>
              <a:t> was started to help farmers by providing them a chance to bargain with farmers of other states to get competitive prices for their produce.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sym typeface="Wingdings" panose="05000000000000000000" pitchFamily="2" charset="2"/>
              </a:rPr>
              <a:t>Apart from the customers who come to enjoy the </a:t>
            </a:r>
            <a:r>
              <a:rPr lang="en-US" dirty="0" err="1">
                <a:latin typeface="Arial" panose="020B0604020202020204" pitchFamily="34" charset="0"/>
                <a:cs typeface="Arial" panose="020B0604020202020204" pitchFamily="34" charset="0"/>
                <a:sym typeface="Wingdings" panose="05000000000000000000" pitchFamily="2" charset="2"/>
              </a:rPr>
              <a:t>mela</a:t>
            </a:r>
            <a:r>
              <a:rPr lang="en-US" dirty="0">
                <a:latin typeface="Arial" panose="020B0604020202020204" pitchFamily="34" charset="0"/>
                <a:cs typeface="Arial" panose="020B0604020202020204" pitchFamily="34" charset="0"/>
                <a:sym typeface="Wingdings" panose="05000000000000000000" pitchFamily="2" charset="2"/>
              </a:rPr>
              <a:t> by going on rides, shopping, or grabbing a snack on food stools, the </a:t>
            </a:r>
            <a:r>
              <a:rPr lang="en-US" dirty="0" err="1">
                <a:latin typeface="Arial" panose="020B0604020202020204" pitchFamily="34" charset="0"/>
                <a:cs typeface="Arial" panose="020B0604020202020204" pitchFamily="34" charset="0"/>
                <a:sym typeface="Wingdings" panose="05000000000000000000" pitchFamily="2" charset="2"/>
              </a:rPr>
              <a:t>Mela</a:t>
            </a:r>
            <a:r>
              <a:rPr lang="en-US" dirty="0">
                <a:latin typeface="Arial" panose="020B0604020202020204" pitchFamily="34" charset="0"/>
                <a:cs typeface="Arial" panose="020B0604020202020204" pitchFamily="34" charset="0"/>
                <a:sym typeface="Wingdings" panose="05000000000000000000" pitchFamily="2" charset="2"/>
              </a:rPr>
              <a:t> is also a center for traders.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sym typeface="Wingdings" panose="05000000000000000000" pitchFamily="2" charset="2"/>
              </a:rPr>
              <a:t> After Maharaja </a:t>
            </a:r>
            <a:r>
              <a:rPr lang="en-US" dirty="0" err="1">
                <a:latin typeface="Arial" panose="020B0604020202020204" pitchFamily="34" charset="0"/>
                <a:cs typeface="Arial" panose="020B0604020202020204" pitchFamily="34" charset="0"/>
                <a:sym typeface="Wingdings" panose="05000000000000000000" pitchFamily="2" charset="2"/>
              </a:rPr>
              <a:t>Madho</a:t>
            </a:r>
            <a:r>
              <a:rPr lang="en-US" dirty="0">
                <a:latin typeface="Arial" panose="020B0604020202020204" pitchFamily="34" charset="0"/>
                <a:cs typeface="Arial" panose="020B0604020202020204" pitchFamily="34" charset="0"/>
                <a:sym typeface="Wingdings" panose="05000000000000000000" pitchFamily="2" charset="2"/>
              </a:rPr>
              <a:t> Rao, Maharaja </a:t>
            </a:r>
            <a:r>
              <a:rPr lang="en-US" dirty="0" err="1">
                <a:latin typeface="Arial" panose="020B0604020202020204" pitchFamily="34" charset="0"/>
                <a:cs typeface="Arial" panose="020B0604020202020204" pitchFamily="34" charset="0"/>
                <a:sym typeface="Wingdings" panose="05000000000000000000" pitchFamily="2" charset="2"/>
              </a:rPr>
              <a:t>Jiwaji</a:t>
            </a:r>
            <a:r>
              <a:rPr lang="en-US" dirty="0">
                <a:latin typeface="Arial" panose="020B0604020202020204" pitchFamily="34" charset="0"/>
                <a:cs typeface="Arial" panose="020B0604020202020204" pitchFamily="34" charset="0"/>
                <a:sym typeface="Wingdings" panose="05000000000000000000" pitchFamily="2" charset="2"/>
              </a:rPr>
              <a:t> Rao </a:t>
            </a:r>
            <a:r>
              <a:rPr lang="en-US" dirty="0" err="1">
                <a:latin typeface="Arial" panose="020B0604020202020204" pitchFamily="34" charset="0"/>
                <a:cs typeface="Arial" panose="020B0604020202020204" pitchFamily="34" charset="0"/>
                <a:sym typeface="Wingdings" panose="05000000000000000000" pitchFamily="2" charset="2"/>
              </a:rPr>
              <a:t>Scindia</a:t>
            </a:r>
            <a:r>
              <a:rPr lang="en-US" dirty="0">
                <a:latin typeface="Arial" panose="020B0604020202020204" pitchFamily="34" charset="0"/>
                <a:cs typeface="Arial" panose="020B0604020202020204" pitchFamily="34" charset="0"/>
                <a:sym typeface="Wingdings" panose="05000000000000000000" pitchFamily="2" charset="2"/>
              </a:rPr>
              <a:t> and later Mr. </a:t>
            </a:r>
            <a:r>
              <a:rPr lang="en-US" dirty="0" err="1">
                <a:latin typeface="Arial" panose="020B0604020202020204" pitchFamily="34" charset="0"/>
                <a:cs typeface="Arial" panose="020B0604020202020204" pitchFamily="34" charset="0"/>
                <a:sym typeface="Wingdings" panose="05000000000000000000" pitchFamily="2" charset="2"/>
              </a:rPr>
              <a:t>Madhav</a:t>
            </a:r>
            <a:r>
              <a:rPr lang="en-US" dirty="0">
                <a:latin typeface="Arial" panose="020B0604020202020204" pitchFamily="34" charset="0"/>
                <a:cs typeface="Arial" panose="020B0604020202020204" pitchFamily="34" charset="0"/>
                <a:sym typeface="Wingdings" panose="05000000000000000000" pitchFamily="2" charset="2"/>
              </a:rPr>
              <a:t> Rao </a:t>
            </a:r>
            <a:r>
              <a:rPr lang="en-US" dirty="0" err="1">
                <a:latin typeface="Arial" panose="020B0604020202020204" pitchFamily="34" charset="0"/>
                <a:cs typeface="Arial" panose="020B0604020202020204" pitchFamily="34" charset="0"/>
                <a:sym typeface="Wingdings" panose="05000000000000000000" pitchFamily="2" charset="2"/>
              </a:rPr>
              <a:t>Scindia</a:t>
            </a:r>
            <a:r>
              <a:rPr lang="en-US" dirty="0">
                <a:latin typeface="Arial" panose="020B0604020202020204" pitchFamily="34" charset="0"/>
                <a:cs typeface="Arial" panose="020B0604020202020204" pitchFamily="34" charset="0"/>
                <a:sym typeface="Wingdings" panose="05000000000000000000" pitchFamily="2" charset="2"/>
              </a:rPr>
              <a:t> greatly helped in developing Gwalior </a:t>
            </a:r>
            <a:r>
              <a:rPr lang="en-US" dirty="0" err="1">
                <a:latin typeface="Arial" panose="020B0604020202020204" pitchFamily="34" charset="0"/>
                <a:cs typeface="Arial" panose="020B0604020202020204" pitchFamily="34" charset="0"/>
                <a:sym typeface="Wingdings" panose="05000000000000000000" pitchFamily="2" charset="2"/>
              </a:rPr>
              <a:t>Mela</a:t>
            </a:r>
            <a:r>
              <a:rPr lang="en-US" dirty="0">
                <a:latin typeface="Arial" panose="020B0604020202020204" pitchFamily="34" charset="0"/>
                <a:cs typeface="Arial" panose="020B0604020202020204" pitchFamily="34" charset="0"/>
                <a:sym typeface="Wingdings" panose="05000000000000000000" pitchFamily="2" charset="2"/>
              </a:rPr>
              <a:t> to the scale and vastness of what it is </a:t>
            </a:r>
            <a:r>
              <a:rPr lang="en-US" dirty="0" smtClean="0">
                <a:latin typeface="Arial" panose="020B0604020202020204" pitchFamily="34" charset="0"/>
                <a:cs typeface="Arial" panose="020B0604020202020204" pitchFamily="34" charset="0"/>
                <a:sym typeface="Wingdings" panose="05000000000000000000" pitchFamily="2" charset="2"/>
              </a:rPr>
              <a:t>today.</a:t>
            </a: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sym typeface="Wingdings" panose="05000000000000000000" pitchFamily="2" charset="2"/>
              </a:rPr>
              <a:t> Over the years, the administration rights of the </a:t>
            </a:r>
            <a:r>
              <a:rPr lang="en-US" dirty="0" err="1">
                <a:latin typeface="Arial" panose="020B0604020202020204" pitchFamily="34" charset="0"/>
                <a:cs typeface="Arial" panose="020B0604020202020204" pitchFamily="34" charset="0"/>
                <a:sym typeface="Wingdings" panose="05000000000000000000" pitchFamily="2" charset="2"/>
              </a:rPr>
              <a:t>Mela</a:t>
            </a:r>
            <a:r>
              <a:rPr lang="en-US" dirty="0">
                <a:latin typeface="Arial" panose="020B0604020202020204" pitchFamily="34" charset="0"/>
                <a:cs typeface="Arial" panose="020B0604020202020204" pitchFamily="34" charset="0"/>
                <a:sym typeface="Wingdings" panose="05000000000000000000" pitchFamily="2" charset="2"/>
              </a:rPr>
              <a:t> went to a committee of businessmen and people who were nominated</a:t>
            </a:r>
            <a:r>
              <a:rPr lang="en-US" dirty="0" smtClean="0">
                <a:latin typeface="Arial" panose="020B0604020202020204" pitchFamily="34" charset="0"/>
                <a:cs typeface="Arial" panose="020B0604020202020204" pitchFamily="34" charset="0"/>
                <a:sym typeface="Wingdings" panose="05000000000000000000" pitchFamily="2" charset="2"/>
              </a:rPr>
              <a:t>.</a:t>
            </a: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sym typeface="Wingdings" panose="05000000000000000000" pitchFamily="2" charset="2"/>
              </a:rPr>
              <a:t>Not just the artists of Gwalior, but from regions beyond the boundaries of Madhya Pradesh come to display their talents. But the Fair is not just a means of getting exposure and quenching creative thirst, as the business is a means to approximately an income of ₹60 lakh.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a:spLocks noGrp="1"/>
          </p:cNvSpPr>
          <p:nvPr>
            <p:ph type="title"/>
          </p:nvPr>
        </p:nvSpPr>
        <p:spPr>
          <a:xfrm>
            <a:off x="1295398" y="759855"/>
            <a:ext cx="7694055" cy="592428"/>
          </a:xfrm>
        </p:spPr>
        <p:txBody>
          <a:bodyPr>
            <a:normAutofit/>
          </a:bodyPr>
          <a:lstStyle/>
          <a:p>
            <a:r>
              <a:rPr lang="en-IN" sz="2400" b="1" dirty="0">
                <a:solidFill>
                  <a:srgbClr val="002060"/>
                </a:solidFill>
              </a:rPr>
              <a:t>E. Critical Success </a:t>
            </a:r>
            <a:r>
              <a:rPr lang="en-IN" sz="2400" b="1" dirty="0" smtClean="0">
                <a:solidFill>
                  <a:srgbClr val="002060"/>
                </a:solidFill>
              </a:rPr>
              <a:t>Factors</a:t>
            </a:r>
            <a:endParaRPr lang="en-IN" sz="2400" b="1" dirty="0">
              <a:solidFill>
                <a:srgbClr val="002060"/>
              </a:solidFill>
            </a:endParaRPr>
          </a:p>
        </p:txBody>
      </p:sp>
      <p:sp>
        <p:nvSpPr>
          <p:cNvPr id="1048620" name="Text Placeholder 3"/>
          <p:cNvSpPr>
            <a:spLocks noGrp="1"/>
          </p:cNvSpPr>
          <p:nvPr>
            <p:ph type="body" sz="half" idx="2"/>
          </p:nvPr>
        </p:nvSpPr>
        <p:spPr>
          <a:xfrm>
            <a:off x="734095" y="1777286"/>
            <a:ext cx="10779617" cy="4327300"/>
          </a:xfrm>
        </p:spPr>
        <p:txBody>
          <a:bodyPr>
            <a:normAutofit/>
          </a:bodyPr>
          <a:lstStyle/>
          <a:p>
            <a:pPr marL="285750" indent="-285750" algn="l">
              <a:buFont typeface="Wingdings" panose="05000000000000000000" pitchFamily="2" charset="2"/>
              <a:buChar char="à"/>
            </a:pPr>
            <a:r>
              <a:rPr lang="en-US" dirty="0" smtClean="0">
                <a:latin typeface="Arial" panose="020B0604020202020204" pitchFamily="34" charset="0"/>
                <a:cs typeface="Arial" panose="020B0604020202020204" pitchFamily="34" charset="0"/>
                <a:sym typeface="Wingdings" panose="05000000000000000000" pitchFamily="2" charset="2"/>
              </a:rPr>
              <a:t>Exemption </a:t>
            </a:r>
            <a:r>
              <a:rPr lang="en-US" dirty="0">
                <a:latin typeface="Arial" panose="020B0604020202020204" pitchFamily="34" charset="0"/>
                <a:cs typeface="Arial" panose="020B0604020202020204" pitchFamily="34" charset="0"/>
                <a:sym typeface="Wingdings" panose="05000000000000000000" pitchFamily="2" charset="2"/>
              </a:rPr>
              <a:t>of Sales Tax gave a major boost to Gwalior Trade Fair by making it a very attractive place to trade in. Not only does it help the sellers in increasing their margins, but it helps the middle class </a:t>
            </a:r>
            <a:r>
              <a:rPr lang="en-US" dirty="0" smtClean="0">
                <a:latin typeface="Arial" panose="020B0604020202020204" pitchFamily="34" charset="0"/>
                <a:cs typeface="Arial" panose="020B0604020202020204" pitchFamily="34" charset="0"/>
                <a:sym typeface="Wingdings" panose="05000000000000000000" pitchFamily="2" charset="2"/>
              </a:rPr>
              <a:t>people </a:t>
            </a:r>
            <a:r>
              <a:rPr lang="en-US" dirty="0">
                <a:latin typeface="Arial" panose="020B0604020202020204" pitchFamily="34" charset="0"/>
                <a:cs typeface="Arial" panose="020B0604020202020204" pitchFamily="34" charset="0"/>
                <a:sym typeface="Wingdings" panose="05000000000000000000" pitchFamily="2" charset="2"/>
              </a:rPr>
              <a:t>who have limited budgets for their dreams.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sym typeface="Wingdings" panose="05000000000000000000" pitchFamily="2" charset="2"/>
              </a:rPr>
              <a:t> Another sector which got hugely benefited from these exemptions is the automobile sector. Tax cuts brought down the prices of vehicles like tractors, motorcycles, scooters, three and four-wheelers.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sym typeface="Wingdings" panose="05000000000000000000" pitchFamily="2" charset="2"/>
              </a:rPr>
              <a:t> Welcome to wonderland, we’ve got it all - From ‘</a:t>
            </a:r>
            <a:r>
              <a:rPr lang="en-US" dirty="0" err="1">
                <a:latin typeface="Arial" panose="020B0604020202020204" pitchFamily="34" charset="0"/>
                <a:cs typeface="Arial" panose="020B0604020202020204" pitchFamily="34" charset="0"/>
                <a:sym typeface="Wingdings" panose="05000000000000000000" pitchFamily="2" charset="2"/>
              </a:rPr>
              <a:t>Kushti</a:t>
            </a:r>
            <a:r>
              <a:rPr lang="en-US" dirty="0">
                <a:latin typeface="Arial" panose="020B0604020202020204" pitchFamily="34" charset="0"/>
                <a:cs typeface="Arial" panose="020B0604020202020204" pitchFamily="34" charset="0"/>
                <a:sym typeface="Wingdings" panose="05000000000000000000" pitchFamily="2" charset="2"/>
              </a:rPr>
              <a:t>’ to ‘</a:t>
            </a:r>
            <a:r>
              <a:rPr lang="en-US" dirty="0" err="1">
                <a:latin typeface="Arial" panose="020B0604020202020204" pitchFamily="34" charset="0"/>
                <a:cs typeface="Arial" panose="020B0604020202020204" pitchFamily="34" charset="0"/>
                <a:sym typeface="Wingdings" panose="05000000000000000000" pitchFamily="2" charset="2"/>
              </a:rPr>
              <a:t>Kavi</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Sammelan</a:t>
            </a:r>
            <a:r>
              <a:rPr lang="en-US" dirty="0">
                <a:latin typeface="Arial" panose="020B0604020202020204" pitchFamily="34" charset="0"/>
                <a:cs typeface="Arial" panose="020B0604020202020204" pitchFamily="34" charset="0"/>
                <a:sym typeface="Wingdings" panose="05000000000000000000" pitchFamily="2" charset="2"/>
              </a:rPr>
              <a:t>’, from ‘</a:t>
            </a:r>
            <a:r>
              <a:rPr lang="en-US" dirty="0" err="1">
                <a:latin typeface="Arial" panose="020B0604020202020204" pitchFamily="34" charset="0"/>
                <a:cs typeface="Arial" panose="020B0604020202020204" pitchFamily="34" charset="0"/>
                <a:sym typeface="Wingdings" panose="05000000000000000000" pitchFamily="2" charset="2"/>
              </a:rPr>
              <a:t>Lehengas</a:t>
            </a:r>
            <a:r>
              <a:rPr lang="en-US" dirty="0">
                <a:latin typeface="Arial" panose="020B0604020202020204" pitchFamily="34" charset="0"/>
                <a:cs typeface="Arial" panose="020B0604020202020204" pitchFamily="34" charset="0"/>
                <a:sym typeface="Wingdings" panose="05000000000000000000" pitchFamily="2" charset="2"/>
              </a:rPr>
              <a:t>’ to ‘</a:t>
            </a:r>
            <a:r>
              <a:rPr lang="en-US" dirty="0" err="1">
                <a:latin typeface="Arial" panose="020B0604020202020204" pitchFamily="34" charset="0"/>
                <a:cs typeface="Arial" panose="020B0604020202020204" pitchFamily="34" charset="0"/>
                <a:sym typeface="Wingdings" panose="05000000000000000000" pitchFamily="2" charset="2"/>
              </a:rPr>
              <a:t>Chanderi</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sarees</a:t>
            </a:r>
            <a:r>
              <a:rPr lang="en-US" dirty="0">
                <a:latin typeface="Arial" panose="020B0604020202020204" pitchFamily="34" charset="0"/>
                <a:cs typeface="Arial" panose="020B0604020202020204" pitchFamily="34" charset="0"/>
                <a:sym typeface="Wingdings" panose="05000000000000000000" pitchFamily="2" charset="2"/>
              </a:rPr>
              <a:t>, from Agra’s famous ‘</a:t>
            </a:r>
            <a:r>
              <a:rPr lang="en-US" dirty="0" err="1">
                <a:latin typeface="Arial" panose="020B0604020202020204" pitchFamily="34" charset="0"/>
                <a:cs typeface="Arial" panose="020B0604020202020204" pitchFamily="34" charset="0"/>
                <a:sym typeface="Wingdings" panose="05000000000000000000" pitchFamily="2" charset="2"/>
              </a:rPr>
              <a:t>Pethe</a:t>
            </a:r>
            <a:r>
              <a:rPr lang="en-US" dirty="0">
                <a:latin typeface="Arial" panose="020B0604020202020204" pitchFamily="34" charset="0"/>
                <a:cs typeface="Arial" panose="020B0604020202020204" pitchFamily="34" charset="0"/>
                <a:sym typeface="Wingdings" panose="05000000000000000000" pitchFamily="2" charset="2"/>
              </a:rPr>
              <a:t>’ to Gwalior’s own </a:t>
            </a:r>
            <a:r>
              <a:rPr lang="en-US" dirty="0" err="1">
                <a:latin typeface="Arial" panose="020B0604020202020204" pitchFamily="34" charset="0"/>
                <a:cs typeface="Arial" panose="020B0604020202020204" pitchFamily="34" charset="0"/>
                <a:sym typeface="Wingdings" panose="05000000000000000000" pitchFamily="2" charset="2"/>
              </a:rPr>
              <a:t>speciality</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Gazak</a:t>
            </a:r>
            <a:r>
              <a:rPr lang="en-US" dirty="0">
                <a:latin typeface="Arial" panose="020B0604020202020204" pitchFamily="34" charset="0"/>
                <a:cs typeface="Arial" panose="020B0604020202020204" pitchFamily="34" charset="0"/>
                <a:sym typeface="Wingdings" panose="05000000000000000000" pitchFamily="2" charset="2"/>
              </a:rPr>
              <a:t>’, From ‘Mathura </a:t>
            </a:r>
            <a:r>
              <a:rPr lang="en-US" dirty="0" err="1">
                <a:latin typeface="Arial" panose="020B0604020202020204" pitchFamily="34" charset="0"/>
                <a:cs typeface="Arial" panose="020B0604020202020204" pitchFamily="34" charset="0"/>
                <a:sym typeface="Wingdings" panose="05000000000000000000" pitchFamily="2" charset="2"/>
              </a:rPr>
              <a:t>ke</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Pede</a:t>
            </a:r>
            <a:r>
              <a:rPr lang="en-US" dirty="0">
                <a:latin typeface="Arial" panose="020B0604020202020204" pitchFamily="34" charset="0"/>
                <a:cs typeface="Arial" panose="020B0604020202020204" pitchFamily="34" charset="0"/>
                <a:sym typeface="Wingdings" panose="05000000000000000000" pitchFamily="2" charset="2"/>
              </a:rPr>
              <a:t>’ to ‘Bihar </a:t>
            </a:r>
            <a:r>
              <a:rPr lang="en-US" dirty="0" err="1">
                <a:latin typeface="Arial" panose="020B0604020202020204" pitchFamily="34" charset="0"/>
                <a:cs typeface="Arial" panose="020B0604020202020204" pitchFamily="34" charset="0"/>
                <a:sym typeface="Wingdings" panose="05000000000000000000" pitchFamily="2" charset="2"/>
              </a:rPr>
              <a:t>ke</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Khaze</a:t>
            </a:r>
            <a:r>
              <a:rPr lang="en-US" dirty="0">
                <a:latin typeface="Arial" panose="020B0604020202020204" pitchFamily="34" charset="0"/>
                <a:cs typeface="Arial" panose="020B0604020202020204" pitchFamily="34" charset="0"/>
                <a:sym typeface="Wingdings" panose="05000000000000000000" pitchFamily="2" charset="2"/>
              </a:rPr>
              <a:t>’, from Kashmiri shawls to </a:t>
            </a:r>
            <a:r>
              <a:rPr lang="en-US" dirty="0" err="1">
                <a:latin typeface="Arial" panose="020B0604020202020204" pitchFamily="34" charset="0"/>
                <a:cs typeface="Arial" panose="020B0604020202020204" pitchFamily="34" charset="0"/>
                <a:sym typeface="Wingdings" panose="05000000000000000000" pitchFamily="2" charset="2"/>
              </a:rPr>
              <a:t>Radhasthani</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Chundaris</a:t>
            </a:r>
            <a:r>
              <a:rPr lang="en-US" dirty="0">
                <a:latin typeface="Arial" panose="020B0604020202020204" pitchFamily="34" charset="0"/>
                <a:cs typeface="Arial" panose="020B0604020202020204" pitchFamily="34" charset="0"/>
                <a:sym typeface="Wingdings" panose="05000000000000000000" pitchFamily="2" charset="2"/>
              </a:rPr>
              <a:t>’, from international circus to juggler’s shows, from ‘</a:t>
            </a:r>
            <a:r>
              <a:rPr lang="en-US" dirty="0" err="1">
                <a:latin typeface="Arial" panose="020B0604020202020204" pitchFamily="34" charset="0"/>
                <a:cs typeface="Arial" panose="020B0604020202020204" pitchFamily="34" charset="0"/>
                <a:sym typeface="Wingdings" panose="05000000000000000000" pitchFamily="2" charset="2"/>
              </a:rPr>
              <a:t>Kavvalis</a:t>
            </a:r>
            <a:r>
              <a:rPr lang="en-US" dirty="0">
                <a:latin typeface="Arial" panose="020B0604020202020204" pitchFamily="34" charset="0"/>
                <a:cs typeface="Arial" panose="020B0604020202020204" pitchFamily="34" charset="0"/>
                <a:sym typeface="Wingdings" panose="05000000000000000000" pitchFamily="2" charset="2"/>
              </a:rPr>
              <a:t>’ to </a:t>
            </a:r>
            <a:r>
              <a:rPr lang="en-US" dirty="0" err="1">
                <a:latin typeface="Arial" panose="020B0604020202020204" pitchFamily="34" charset="0"/>
                <a:cs typeface="Arial" panose="020B0604020202020204" pitchFamily="34" charset="0"/>
                <a:sym typeface="Wingdings" panose="05000000000000000000" pitchFamily="2" charset="2"/>
              </a:rPr>
              <a:t>Padmini’s</a:t>
            </a:r>
            <a:r>
              <a:rPr lang="en-US" dirty="0">
                <a:latin typeface="Arial" panose="020B0604020202020204" pitchFamily="34" charset="0"/>
                <a:cs typeface="Arial" panose="020B0604020202020204" pitchFamily="34" charset="0"/>
                <a:sym typeface="Wingdings" panose="05000000000000000000" pitchFamily="2" charset="2"/>
              </a:rPr>
              <a:t> dance, from pincers to lawn mowers, from electronic exhibitions to book stalls.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285750" indent="-285750" algn="l">
              <a:buFont typeface="Wingdings" panose="05000000000000000000" pitchFamily="2" charset="2"/>
              <a:buChar char="à"/>
            </a:pPr>
            <a:r>
              <a:rPr lang="en-US" dirty="0">
                <a:latin typeface="Arial" panose="020B0604020202020204" pitchFamily="34" charset="0"/>
                <a:cs typeface="Arial" panose="020B0604020202020204" pitchFamily="34" charset="0"/>
                <a:sym typeface="Wingdings" panose="05000000000000000000" pitchFamily="2" charset="2"/>
              </a:rPr>
              <a:t> Our rich heritage of handicrafts is also laid out in the emporia called ‘</a:t>
            </a:r>
            <a:r>
              <a:rPr lang="en-US" dirty="0" err="1">
                <a:latin typeface="Arial" panose="020B0604020202020204" pitchFamily="34" charset="0"/>
                <a:cs typeface="Arial" panose="020B0604020202020204" pitchFamily="34" charset="0"/>
                <a:sym typeface="Wingdings" panose="05000000000000000000" pitchFamily="2" charset="2"/>
              </a:rPr>
              <a:t>Shilp</a:t>
            </a:r>
            <a:r>
              <a:rPr lang="en-US" dirty="0">
                <a:latin typeface="Arial" panose="020B0604020202020204" pitchFamily="34" charset="0"/>
                <a:cs typeface="Arial" panose="020B0604020202020204" pitchFamily="34" charset="0"/>
                <a:sym typeface="Wingdings" panose="05000000000000000000" pitchFamily="2" charset="2"/>
              </a:rPr>
              <a:t> Bazar’, which consists of about 63 permanent </a:t>
            </a:r>
            <a:r>
              <a:rPr lang="en-US" dirty="0" err="1">
                <a:latin typeface="Arial" panose="020B0604020202020204" pitchFamily="34" charset="0"/>
                <a:cs typeface="Arial" panose="020B0604020202020204" pitchFamily="34" charset="0"/>
                <a:sym typeface="Wingdings" panose="05000000000000000000" pitchFamily="2" charset="2"/>
              </a:rPr>
              <a:t>pucca</a:t>
            </a:r>
            <a:r>
              <a:rPr lang="en-US" dirty="0">
                <a:latin typeface="Arial" panose="020B0604020202020204" pitchFamily="34" charset="0"/>
                <a:cs typeface="Arial" panose="020B0604020202020204" pitchFamily="34" charset="0"/>
                <a:sym typeface="Wingdings" panose="05000000000000000000" pitchFamily="2" charset="2"/>
              </a:rPr>
              <a:t> shops for the craftsmen participating from all over India. </a:t>
            </a:r>
            <a:endParaRPr lang="en-US" dirty="0" smtClean="0">
              <a:latin typeface="Arial" panose="020B0604020202020204" pitchFamily="34" charset="0"/>
              <a:cs typeface="Arial" panose="020B0604020202020204" pitchFamily="34" charset="0"/>
              <a:sym typeface="Wingdings" panose="05000000000000000000" pitchFamily="2" charset="2"/>
            </a:endParaRPr>
          </a:p>
          <a:p>
            <a:pPr marL="285750" indent="-285750" algn="l">
              <a:buFont typeface="Wingdings" panose="05000000000000000000" pitchFamily="2" charset="2"/>
              <a:buChar char="à"/>
            </a:pPr>
            <a:endParaRPr lang="en-IN" dirty="0">
              <a:latin typeface="Arial" panose="020B0604020202020204" pitchFamily="34" charset="0"/>
              <a:cs typeface="Arial" panose="020B060402020202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1624</Words>
  <Application>Microsoft Office PowerPoint</Application>
  <PresentationFormat>Widescreen</PresentationFormat>
  <Paragraphs>132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Garamond</vt:lpstr>
      <vt:lpstr>Wingdings</vt:lpstr>
      <vt:lpstr>Organic</vt:lpstr>
      <vt:lpstr> ATAL BIHARI VAJPAYEE - INDIAN INSTITUTE OF INFORMATION TECHNOLOGY AND MANAGEMENT GWALIOR  </vt:lpstr>
      <vt:lpstr>                   Mini-Project Report on Gwalior Mela      Date - 23 April 2020                                                                                         - Himanshi Kalra (2017IMG-024)                                                                                        - Ilapanda Abhilash (2017IMG-026)                                                                                        - Jayesh Kamble (2017IMG-027)                                                                                       - Akash Aditya (2017IMG-029)                                                                                                - Kumar Shashwat (2017IMG-030)</vt:lpstr>
      <vt:lpstr>     Gwalior Trade Fair:   </vt:lpstr>
      <vt:lpstr>PowerPoint Presentation</vt:lpstr>
      <vt:lpstr>A. Madhya Pradesh: The state of Fairs</vt:lpstr>
      <vt:lpstr>B. Background of Gwalior Trade Fair </vt:lpstr>
      <vt:lpstr>C.  VALUES</vt:lpstr>
      <vt:lpstr>            D.  Growth over the Country</vt:lpstr>
      <vt:lpstr>E. Critical Success Factors</vt:lpstr>
      <vt:lpstr>F.  Summary of Interviews of Various Shop owners/Other working people </vt:lpstr>
      <vt:lpstr>G. SWOT analysis </vt:lpstr>
      <vt:lpstr>PowerPoint Presentation</vt:lpstr>
      <vt:lpstr>H.  Porter’s Five Forces Analysis: </vt:lpstr>
      <vt:lpstr>PowerPoint Presentation</vt:lpstr>
      <vt:lpstr>I. Challenges and Future propositions</vt:lpstr>
      <vt:lpstr>PowerPoint Presentation</vt:lpstr>
      <vt:lpstr>"I saw life Steadily and saw it whole“.  </vt:lpstr>
      <vt:lpstr>THANK  YOU </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Gwalior Trade Fair:</dc:title>
  <dc:creator>HP</dc:creator>
  <cp:lastModifiedBy>HP</cp:lastModifiedBy>
  <cp:revision>2</cp:revision>
  <dcterms:created xsi:type="dcterms:W3CDTF">2020-04-24T11:59:10Z</dcterms:created>
  <dcterms:modified xsi:type="dcterms:W3CDTF">2020-04-25T17:38:52Z</dcterms:modified>
</cp:coreProperties>
</file>